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686" r:id="rId3"/>
    <p:sldId id="257" r:id="rId4"/>
    <p:sldId id="708" r:id="rId5"/>
    <p:sldId id="687" r:id="rId6"/>
    <p:sldId id="694" r:id="rId7"/>
    <p:sldId id="703" r:id="rId8"/>
    <p:sldId id="691" r:id="rId9"/>
    <p:sldId id="692" r:id="rId10"/>
    <p:sldId id="693" r:id="rId11"/>
    <p:sldId id="697" r:id="rId12"/>
    <p:sldId id="698" r:id="rId13"/>
    <p:sldId id="690" r:id="rId14"/>
    <p:sldId id="700" r:id="rId15"/>
    <p:sldId id="685" r:id="rId16"/>
    <p:sldId id="701" r:id="rId17"/>
    <p:sldId id="702" r:id="rId18"/>
    <p:sldId id="704" r:id="rId19"/>
    <p:sldId id="705" r:id="rId20"/>
    <p:sldId id="707" r:id="rId21"/>
    <p:sldId id="706" r:id="rId22"/>
    <p:sldId id="709" r:id="rId23"/>
    <p:sldId id="712" r:id="rId24"/>
    <p:sldId id="713" r:id="rId25"/>
    <p:sldId id="710" r:id="rId26"/>
    <p:sldId id="711" r:id="rId27"/>
    <p:sldId id="683" r:id="rId28"/>
  </p:sldIdLst>
  <p:sldSz cx="9902825" cy="6858000"/>
  <p:notesSz cx="6858000" cy="9144000"/>
  <p:embeddedFontLst>
    <p:embeddedFont>
      <p:font typeface="Calibri" panose="020F0502020204030204" pitchFamily="34" charset="0"/>
      <p:regular r:id="rId30"/>
      <p:bold r:id="rId31"/>
      <p:italic r:id="rId32"/>
      <p:boldItalic r:id="rId33"/>
    </p:embeddedFont>
    <p:embeddedFont>
      <p:font typeface="DM Sans" pitchFamily="2" charset="0"/>
      <p:regular r:id="rId34"/>
      <p:bold r:id="rId35"/>
      <p:italic r:id="rId36"/>
      <p:boldItalic r:id="rId37"/>
    </p:embeddedFont>
    <p:embeddedFont>
      <p:font typeface="Helvetica" panose="020B0604020202020204" pitchFamily="34" charset="0"/>
      <p:regular r:id="rId38"/>
      <p:bold r:id="rId39"/>
      <p:italic r:id="rId40"/>
      <p:boldItalic r:id="rId41"/>
    </p:embeddedFont>
    <p:embeddedFont>
      <p:font typeface="Malgun Gothic" panose="020B0503020000020004" pitchFamily="34" charset="-127"/>
      <p:regular r:id="rId42"/>
      <p:bold r:id="rId43"/>
    </p:embeddedFont>
    <p:embeddedFont>
      <p:font typeface="Segoe UI" panose="020B0502040204020203"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p15:clr>
            <a:srgbClr val="A4A3A4"/>
          </p15:clr>
        </p15:guide>
        <p15:guide id="2" orient="horz" pos="1071">
          <p15:clr>
            <a:srgbClr val="A4A3A4"/>
          </p15:clr>
        </p15:guide>
        <p15:guide id="3" pos="3119">
          <p15:clr>
            <a:srgbClr val="A4A3A4"/>
          </p15:clr>
        </p15:guide>
        <p15:guide id="4" pos="420">
          <p15:clr>
            <a:srgbClr val="A4A3A4"/>
          </p15:clr>
        </p15:guide>
        <p15:guide id="5" pos="284">
          <p15:clr>
            <a:srgbClr val="A4A3A4"/>
          </p15:clr>
        </p15:guide>
        <p15:guide id="6" orient="horz" pos="1207">
          <p15:clr>
            <a:srgbClr val="A4A3A4"/>
          </p15:clr>
        </p15:guide>
        <p15:guide id="7" pos="5886">
          <p15:clr>
            <a:srgbClr val="A4A3A4"/>
          </p15:clr>
        </p15:guide>
        <p15:guide id="8" orient="horz" pos="2160">
          <p15:clr>
            <a:srgbClr val="A4A3A4"/>
          </p15:clr>
        </p15:guide>
        <p15:guide id="9" orient="horz" pos="1117">
          <p15:clr>
            <a:srgbClr val="A4A3A4"/>
          </p15:clr>
        </p15:guide>
        <p15:guide id="10" pos="352">
          <p15:clr>
            <a:srgbClr val="A4A3A4"/>
          </p15:clr>
        </p15:guide>
        <p15:guide id="11" pos="5954">
          <p15:clr>
            <a:srgbClr val="A4A3A4"/>
          </p15:clr>
        </p15:guide>
        <p15:guide id="12" orient="horz" pos="867">
          <p15:clr>
            <a:srgbClr val="A4A3A4"/>
          </p15:clr>
        </p15:guide>
        <p15:guide id="13" orient="horz" pos="1298">
          <p15:clr>
            <a:srgbClr val="A4A3A4"/>
          </p15:clr>
        </p15:guide>
        <p15:guide id="14" pos="534">
          <p15:clr>
            <a:srgbClr val="A4A3A4"/>
          </p15:clr>
        </p15:guide>
        <p15:guide id="15" orient="horz" pos="3997">
          <p15:clr>
            <a:srgbClr val="A4A3A4"/>
          </p15:clr>
        </p15:guide>
        <p15:guide id="16" orient="horz" pos="1003">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6" roundtripDataSignature="AMtx7mgZezm+cf7/isNj4V/Ews4uChY2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4F5B7E-3F88-4AFB-B216-29724BD72461}">
  <a:tblStyle styleId="{724F5B7E-3F88-4AFB-B216-29724BD72461}"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39AC56-17E9-49AA-B4E0-EA12E96140D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12" d="100"/>
          <a:sy n="112" d="100"/>
        </p:scale>
        <p:origin x="1320" y="96"/>
      </p:cViewPr>
      <p:guideLst>
        <p:guide orient="horz" pos="777"/>
        <p:guide orient="horz" pos="1071"/>
        <p:guide pos="3119"/>
        <p:guide pos="420"/>
        <p:guide pos="284"/>
        <p:guide orient="horz" pos="1207"/>
        <p:guide pos="5886"/>
        <p:guide orient="horz" pos="2160"/>
        <p:guide orient="horz" pos="1117"/>
        <p:guide pos="352"/>
        <p:guide pos="5954"/>
        <p:guide orient="horz" pos="867"/>
        <p:guide orient="horz" pos="1298"/>
        <p:guide pos="534"/>
        <p:guide orient="horz" pos="3997"/>
        <p:guide orient="horz" pos="1003"/>
      </p:guideLst>
    </p:cSldViewPr>
  </p:slideViewPr>
  <p:notesTextViewPr>
    <p:cViewPr>
      <p:scale>
        <a:sx n="1" d="1"/>
        <a:sy n="1" d="1"/>
      </p:scale>
      <p:origin x="0" y="0"/>
    </p:cViewPr>
  </p:notesTextViewPr>
  <p:sorterViewPr>
    <p:cViewPr>
      <p:scale>
        <a:sx n="70" d="100"/>
        <a:sy n="70" d="100"/>
      </p:scale>
      <p:origin x="0" y="-10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7" Type="http://schemas.openxmlformats.org/officeDocument/2006/relationships/slide" Target="slides/slide6.xml"/><Relationship Id="rId4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439"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437" Type="http://schemas.openxmlformats.org/officeDocument/2006/relationships/presProps" Target="presProps.xml"/><Relationship Id="rId4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182563" y="539750"/>
            <a:ext cx="6527800" cy="4521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79768" y="5376929"/>
            <a:ext cx="5438140" cy="380521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87202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p4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1" name="Google Shape;8731;p4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pic>
        <p:nvPicPr>
          <p:cNvPr id="11" name="Google Shape;11;p430"/>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12" name="Google Shape;12;p430"/>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b="0" i="0" u="none" strike="noStrike" cap="none">
              <a:solidFill>
                <a:schemeClr val="dk1"/>
              </a:solidFill>
              <a:latin typeface="Calibri"/>
              <a:ea typeface="Calibri"/>
              <a:cs typeface="Calibri"/>
              <a:sym typeface="Calibri"/>
            </a:endParaRPr>
          </a:p>
        </p:txBody>
      </p:sp>
      <p:pic>
        <p:nvPicPr>
          <p:cNvPr id="13" name="Google Shape;13;p430"/>
          <p:cNvPicPr preferRelativeResize="0"/>
          <p:nvPr/>
        </p:nvPicPr>
        <p:blipFill rotWithShape="1">
          <a:blip r:embed="rId3">
            <a:alphaModFix/>
          </a:blip>
          <a:srcRect/>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14"/>
        <p:cNvGrpSpPr/>
        <p:nvPr/>
      </p:nvGrpSpPr>
      <p:grpSpPr>
        <a:xfrm>
          <a:off x="0" y="0"/>
          <a:ext cx="0" cy="0"/>
          <a:chOff x="0" y="0"/>
          <a:chExt cx="0" cy="0"/>
        </a:xfrm>
      </p:grpSpPr>
      <p:pic>
        <p:nvPicPr>
          <p:cNvPr id="15" name="Google Shape;15;p431"/>
          <p:cNvPicPr preferRelativeResize="0"/>
          <p:nvPr/>
        </p:nvPicPr>
        <p:blipFill rotWithShape="1">
          <a:blip r:embed="rId2">
            <a:alphaModFix/>
          </a:blip>
          <a:srcRect/>
          <a:stretch/>
        </p:blipFill>
        <p:spPr>
          <a:xfrm>
            <a:off x="0" y="0"/>
            <a:ext cx="9902825" cy="6858000"/>
          </a:xfrm>
          <a:prstGeom prst="rect">
            <a:avLst/>
          </a:prstGeom>
          <a:noFill/>
          <a:ln>
            <a:noFill/>
          </a:ln>
        </p:spPr>
      </p:pic>
      <p:cxnSp>
        <p:nvCxnSpPr>
          <p:cNvPr id="16" name="Google Shape;16;p431"/>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7" name="Google Shape;17;p431"/>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b="0" i="0" u="none" strike="noStrike" cap="none">
                <a:solidFill>
                  <a:srgbClr val="7F7F7F"/>
                </a:solidFill>
                <a:latin typeface="Arial"/>
                <a:ea typeface="Arial"/>
                <a:cs typeface="Arial"/>
                <a:sym typeface="Arial"/>
              </a:rPr>
              <a:t>‹#›</a:t>
            </a:fld>
            <a:endParaRPr sz="900" b="0" i="0" u="none" strike="noStrike" cap="none">
              <a:solidFill>
                <a:srgbClr val="7F7F7F"/>
              </a:solidFill>
              <a:latin typeface="Arial"/>
              <a:ea typeface="Arial"/>
              <a:cs typeface="Arial"/>
              <a:sym typeface="Arial"/>
            </a:endParaRPr>
          </a:p>
        </p:txBody>
      </p:sp>
      <p:sp>
        <p:nvSpPr>
          <p:cNvPr id="18" name="Google Shape;18;p431"/>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i="0" u="none" strike="noStrike" cap="non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 type="blank">
  <p:cSld name="BLANK">
    <p:spTree>
      <p:nvGrpSpPr>
        <p:cNvPr id="1" name="Shape 42"/>
        <p:cNvGrpSpPr/>
        <p:nvPr/>
      </p:nvGrpSpPr>
      <p:grpSpPr>
        <a:xfrm>
          <a:off x="0" y="0"/>
          <a:ext cx="0" cy="0"/>
          <a:chOff x="0" y="0"/>
          <a:chExt cx="0" cy="0"/>
        </a:xfrm>
      </p:grpSpPr>
      <p:pic>
        <p:nvPicPr>
          <p:cNvPr id="43" name="Google Shape;43;p436"/>
          <p:cNvPicPr preferRelativeResize="0"/>
          <p:nvPr/>
        </p:nvPicPr>
        <p:blipFill rotWithShape="1">
          <a:blip r:embed="rId2">
            <a:alphaModFix/>
          </a:blip>
          <a:srcRect/>
          <a:stretch/>
        </p:blipFill>
        <p:spPr>
          <a:xfrm>
            <a:off x="2" y="4395"/>
            <a:ext cx="9899651" cy="6853605"/>
          </a:xfrm>
          <a:prstGeom prst="rect">
            <a:avLst/>
          </a:prstGeom>
          <a:noFill/>
          <a:ln>
            <a:noFill/>
          </a:ln>
        </p:spPr>
      </p:pic>
      <p:sp>
        <p:nvSpPr>
          <p:cNvPr id="44" name="Google Shape;44;p436"/>
          <p:cNvSpPr/>
          <p:nvPr/>
        </p:nvSpPr>
        <p:spPr>
          <a:xfrm>
            <a:off x="2" y="0"/>
            <a:ext cx="9899651" cy="6858000"/>
          </a:xfrm>
          <a:prstGeom prst="rect">
            <a:avLst/>
          </a:prstGeom>
          <a:solidFill>
            <a:srgbClr val="1428A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59">
              <a:solidFill>
                <a:schemeClr val="lt1"/>
              </a:solidFill>
              <a:latin typeface="Calibri"/>
              <a:ea typeface="Calibri"/>
              <a:cs typeface="Calibri"/>
              <a:sym typeface="Calibri"/>
            </a:endParaRPr>
          </a:p>
        </p:txBody>
      </p:sp>
      <p:sp>
        <p:nvSpPr>
          <p:cNvPr id="45" name="Google Shape;45;p436"/>
          <p:cNvSpPr/>
          <p:nvPr/>
        </p:nvSpPr>
        <p:spPr>
          <a:xfrm>
            <a:off x="449468" y="5677032"/>
            <a:ext cx="9000714" cy="7309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ⓒ2021 SAMSUNG. All rights reserved.</a:t>
            </a:r>
            <a:endParaRPr/>
          </a:p>
          <a:p>
            <a:pPr marL="0" marR="0" lvl="0" indent="0" algn="l" rtl="0">
              <a:lnSpc>
                <a:spcPct val="100000"/>
              </a:lnSpc>
              <a:spcBef>
                <a:spcPts val="6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Samsung Electronics Corporate Citizenship Office holds the copyright of book.</a:t>
            </a:r>
            <a:endParaRPr/>
          </a:p>
          <a:p>
            <a:pPr marL="0" marR="0" lvl="0" indent="0" algn="l" rtl="0">
              <a:lnSpc>
                <a:spcPct val="100000"/>
              </a:lnSpc>
              <a:spcBef>
                <a:spcPts val="3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This book is a literary property protected by copyright law so reprint and reproduction without permission are prohibited. </a:t>
            </a:r>
            <a:endParaRPr/>
          </a:p>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6" name="Google Shape;46;p436"/>
          <p:cNvPicPr preferRelativeResize="0"/>
          <p:nvPr/>
        </p:nvPicPr>
        <p:blipFill rotWithShape="1">
          <a:blip r:embed="rId3">
            <a:alphaModFix/>
          </a:blip>
          <a:srcRect/>
          <a:stretch/>
        </p:blipFill>
        <p:spPr>
          <a:xfrm>
            <a:off x="3711822" y="3022951"/>
            <a:ext cx="2476006" cy="812098"/>
          </a:xfrm>
          <a:prstGeom prst="rect">
            <a:avLst/>
          </a:prstGeom>
          <a:noFill/>
          <a:ln>
            <a:noFill/>
          </a:ln>
        </p:spPr>
      </p:pic>
      <p:sp>
        <p:nvSpPr>
          <p:cNvPr id="47" name="Google Shape;47;p436"/>
          <p:cNvSpPr/>
          <p:nvPr/>
        </p:nvSpPr>
        <p:spPr>
          <a:xfrm>
            <a:off x="449468" y="450000"/>
            <a:ext cx="1290568"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48"/>
        <p:cNvGrpSpPr/>
        <p:nvPr/>
      </p:nvGrpSpPr>
      <p:grpSpPr>
        <a:xfrm>
          <a:off x="0" y="0"/>
          <a:ext cx="0" cy="0"/>
          <a:chOff x="0" y="0"/>
          <a:chExt cx="0" cy="0"/>
        </a:xfrm>
      </p:grpSpPr>
      <p:cxnSp>
        <p:nvCxnSpPr>
          <p:cNvPr id="49" name="Google Shape;49;p437"/>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50" name="Google Shape;50;p437"/>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1" name="Google Shape;51;p437"/>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grpSp>
        <p:nvGrpSpPr>
          <p:cNvPr id="52" name="Google Shape;52;p437"/>
          <p:cNvGrpSpPr/>
          <p:nvPr/>
        </p:nvGrpSpPr>
        <p:grpSpPr>
          <a:xfrm>
            <a:off x="0" y="1"/>
            <a:ext cx="9902825" cy="999802"/>
            <a:chOff x="0" y="1"/>
            <a:chExt cx="9906000" cy="999802"/>
          </a:xfrm>
        </p:grpSpPr>
        <p:sp>
          <p:nvSpPr>
            <p:cNvPr id="53" name="Google Shape;53;p437"/>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4" name="Google Shape;54;p437"/>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grpSp>
        <p:nvGrpSpPr>
          <p:cNvPr id="55" name="Google Shape;55;p437"/>
          <p:cNvGrpSpPr/>
          <p:nvPr/>
        </p:nvGrpSpPr>
        <p:grpSpPr>
          <a:xfrm>
            <a:off x="449855" y="1251376"/>
            <a:ext cx="9015111" cy="4993976"/>
            <a:chOff x="578678" y="1436154"/>
            <a:chExt cx="8748000" cy="4993976"/>
          </a:xfrm>
        </p:grpSpPr>
        <p:sp>
          <p:nvSpPr>
            <p:cNvPr id="56" name="Google Shape;56;p437"/>
            <p:cNvSpPr/>
            <p:nvPr/>
          </p:nvSpPr>
          <p:spPr>
            <a:xfrm>
              <a:off x="578678" y="1436154"/>
              <a:ext cx="874800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7" name="Google Shape;57;p437"/>
            <p:cNvSpPr/>
            <p:nvPr/>
          </p:nvSpPr>
          <p:spPr>
            <a:xfrm>
              <a:off x="578678" y="2286000"/>
              <a:ext cx="8748000" cy="4144130"/>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8" name="Google Shape;58;p437"/>
            <p:cNvSpPr/>
            <p:nvPr/>
          </p:nvSpPr>
          <p:spPr>
            <a:xfrm>
              <a:off x="768350" y="1631455"/>
              <a:ext cx="1029652" cy="492443"/>
            </a:xfrm>
            <a:prstGeom prst="rect">
              <a:avLst/>
            </a:prstGeom>
            <a:solidFill>
              <a:srgbClr val="ECEFF6"/>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99">
                  <a:solidFill>
                    <a:srgbClr val="0D0D0D"/>
                  </a:solidFill>
                  <a:latin typeface="Arial"/>
                  <a:ea typeface="Arial"/>
                  <a:cs typeface="Arial"/>
                  <a:sym typeface="Arial"/>
                </a:rPr>
                <a:t>Q1.</a:t>
              </a:r>
              <a:endParaRPr/>
            </a:p>
          </p:txBody>
        </p:sp>
      </p:grpSp>
      <p:sp>
        <p:nvSpPr>
          <p:cNvPr id="59" name="Google Shape;59;p437"/>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more">
  <p:cSld name="onemore">
    <p:spTree>
      <p:nvGrpSpPr>
        <p:cNvPr id="1" name="Shape 60"/>
        <p:cNvGrpSpPr/>
        <p:nvPr/>
      </p:nvGrpSpPr>
      <p:grpSpPr>
        <a:xfrm>
          <a:off x="0" y="0"/>
          <a:ext cx="0" cy="0"/>
          <a:chOff x="0" y="0"/>
          <a:chExt cx="0" cy="0"/>
        </a:xfrm>
      </p:grpSpPr>
      <p:grpSp>
        <p:nvGrpSpPr>
          <p:cNvPr id="61" name="Google Shape;61;p438"/>
          <p:cNvGrpSpPr/>
          <p:nvPr/>
        </p:nvGrpSpPr>
        <p:grpSpPr>
          <a:xfrm>
            <a:off x="449468" y="1462227"/>
            <a:ext cx="9000714" cy="4500283"/>
            <a:chOff x="578678" y="1445207"/>
            <a:chExt cx="8748000" cy="4136077"/>
          </a:xfrm>
        </p:grpSpPr>
        <p:sp>
          <p:nvSpPr>
            <p:cNvPr id="62" name="Google Shape;62;p438"/>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63" name="Google Shape;63;p438"/>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64" name="Google Shape;64;p438"/>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grpSp>
        <p:nvGrpSpPr>
          <p:cNvPr id="65" name="Google Shape;65;p438"/>
          <p:cNvGrpSpPr/>
          <p:nvPr/>
        </p:nvGrpSpPr>
        <p:grpSpPr>
          <a:xfrm>
            <a:off x="0" y="1"/>
            <a:ext cx="9902825" cy="999802"/>
            <a:chOff x="0" y="1"/>
            <a:chExt cx="9906000" cy="999802"/>
          </a:xfrm>
        </p:grpSpPr>
        <p:sp>
          <p:nvSpPr>
            <p:cNvPr id="66" name="Google Shape;66;p438"/>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67" name="Google Shape;67;p438"/>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cxnSp>
        <p:nvCxnSpPr>
          <p:cNvPr id="68" name="Google Shape;68;p438"/>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69" name="Google Shape;69;p438"/>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0" name="Google Shape;70;p438"/>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grpSp>
        <p:nvGrpSpPr>
          <p:cNvPr id="71" name="Google Shape;71;p438"/>
          <p:cNvGrpSpPr/>
          <p:nvPr/>
        </p:nvGrpSpPr>
        <p:grpSpPr>
          <a:xfrm>
            <a:off x="747594" y="2408824"/>
            <a:ext cx="8536863" cy="3303528"/>
            <a:chOff x="747834" y="2129937"/>
            <a:chExt cx="8539600" cy="3303528"/>
          </a:xfrm>
        </p:grpSpPr>
        <p:grpSp>
          <p:nvGrpSpPr>
            <p:cNvPr id="72" name="Google Shape;72;p438"/>
            <p:cNvGrpSpPr/>
            <p:nvPr/>
          </p:nvGrpSpPr>
          <p:grpSpPr>
            <a:xfrm>
              <a:off x="747834" y="2129937"/>
              <a:ext cx="8539600" cy="1267182"/>
              <a:chOff x="805623" y="2423005"/>
              <a:chExt cx="8539600" cy="1267182"/>
            </a:xfrm>
          </p:grpSpPr>
          <p:grpSp>
            <p:nvGrpSpPr>
              <p:cNvPr id="73" name="Google Shape;73;p438"/>
              <p:cNvGrpSpPr/>
              <p:nvPr/>
            </p:nvGrpSpPr>
            <p:grpSpPr>
              <a:xfrm>
                <a:off x="966158" y="2423005"/>
                <a:ext cx="8379065" cy="1267182"/>
                <a:chOff x="1098893" y="2558690"/>
                <a:chExt cx="8379065" cy="1267182"/>
              </a:xfrm>
            </p:grpSpPr>
            <p:sp>
              <p:nvSpPr>
                <p:cNvPr id="74" name="Google Shape;74;p438"/>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Guideline, mechanisms &amp; contingency plan</a:t>
                  </a:r>
                  <a:endParaRPr/>
                </a:p>
              </p:txBody>
            </p:sp>
            <p:sp>
              <p:nvSpPr>
                <p:cNvPr id="75" name="Google Shape;75;p438"/>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6" name="Google Shape;76;p438"/>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77" name="Google Shape;77;p438"/>
            <p:cNvGrpSpPr/>
            <p:nvPr/>
          </p:nvGrpSpPr>
          <p:grpSpPr>
            <a:xfrm>
              <a:off x="747834" y="3559917"/>
              <a:ext cx="8539600" cy="1055714"/>
              <a:chOff x="805623" y="3889855"/>
              <a:chExt cx="8539600" cy="1055714"/>
            </a:xfrm>
          </p:grpSpPr>
          <p:grpSp>
            <p:nvGrpSpPr>
              <p:cNvPr id="78" name="Google Shape;78;p438"/>
              <p:cNvGrpSpPr/>
              <p:nvPr/>
            </p:nvGrpSpPr>
            <p:grpSpPr>
              <a:xfrm>
                <a:off x="958539" y="3889855"/>
                <a:ext cx="8386684" cy="1055714"/>
                <a:chOff x="1098894" y="2558690"/>
                <a:chExt cx="8386684" cy="1055714"/>
              </a:xfrm>
            </p:grpSpPr>
            <p:sp>
              <p:nvSpPr>
                <p:cNvPr id="79" name="Google Shape;79;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Pairing similar, not necessarily equal, abilities as partners</a:t>
                  </a:r>
                  <a:endParaRPr/>
                </a:p>
              </p:txBody>
            </p:sp>
            <p:sp>
              <p:nvSpPr>
                <p:cNvPr id="80" name="Google Shape;80;p438"/>
                <p:cNvSpPr/>
                <p:nvPr/>
              </p:nvSpPr>
              <p:spPr>
                <a:xfrm>
                  <a:off x="1098894" y="2799950"/>
                  <a:ext cx="8386684" cy="814454"/>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81" name="Google Shape;81;p438"/>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82" name="Google Shape;82;p438"/>
            <p:cNvGrpSpPr/>
            <p:nvPr/>
          </p:nvGrpSpPr>
          <p:grpSpPr>
            <a:xfrm>
              <a:off x="747834" y="4781836"/>
              <a:ext cx="8539600" cy="651629"/>
              <a:chOff x="805623" y="5143345"/>
              <a:chExt cx="8539600" cy="651629"/>
            </a:xfrm>
          </p:grpSpPr>
          <p:grpSp>
            <p:nvGrpSpPr>
              <p:cNvPr id="83" name="Google Shape;83;p438"/>
              <p:cNvGrpSpPr/>
              <p:nvPr/>
            </p:nvGrpSpPr>
            <p:grpSpPr>
              <a:xfrm>
                <a:off x="966159" y="5143345"/>
                <a:ext cx="8379064" cy="651629"/>
                <a:chOff x="1098894" y="2558690"/>
                <a:chExt cx="8379064" cy="651629"/>
              </a:xfrm>
            </p:grpSpPr>
            <p:sp>
              <p:nvSpPr>
                <p:cNvPr id="84" name="Google Shape;84;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b="1">
                      <a:solidFill>
                        <a:srgbClr val="0D0D0D"/>
                      </a:solidFill>
                      <a:latin typeface="Arial"/>
                      <a:ea typeface="Arial"/>
                      <a:cs typeface="Arial"/>
                      <a:sym typeface="Arial"/>
                    </a:rPr>
                    <a:t>Motivate students by offering extra incentives </a:t>
                  </a:r>
                  <a:endParaRPr/>
                </a:p>
              </p:txBody>
            </p:sp>
            <p:sp>
              <p:nvSpPr>
                <p:cNvPr id="85" name="Google Shape;85;p438"/>
                <p:cNvSpPr/>
                <p:nvPr/>
              </p:nvSpPr>
              <p:spPr>
                <a:xfrm>
                  <a:off x="1098894" y="2799950"/>
                  <a:ext cx="8379064" cy="410369"/>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6" name="Google Shape;86;p438"/>
              <p:cNvSpPr/>
              <p:nvPr/>
            </p:nvSpPr>
            <p:spPr>
              <a:xfrm>
                <a:off x="805623" y="515601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grpSp>
        <p:nvGrpSpPr>
          <p:cNvPr id="87" name="Google Shape;87;p438"/>
          <p:cNvGrpSpPr/>
          <p:nvPr/>
        </p:nvGrpSpPr>
        <p:grpSpPr>
          <a:xfrm>
            <a:off x="589619" y="1588472"/>
            <a:ext cx="6613544" cy="430887"/>
            <a:chOff x="790976" y="1592058"/>
            <a:chExt cx="6615664" cy="430887"/>
          </a:xfrm>
        </p:grpSpPr>
        <p:sp>
          <p:nvSpPr>
            <p:cNvPr id="88" name="Google Shape;88;p438"/>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99" b="1">
                  <a:solidFill>
                    <a:srgbClr val="0D0D0D"/>
                  </a:solidFill>
                  <a:latin typeface="Arial"/>
                  <a:ea typeface="Arial"/>
                  <a:cs typeface="Arial"/>
                  <a:sym typeface="Arial"/>
                </a:rPr>
                <a:t>Pair Programming Practice</a:t>
              </a:r>
              <a:endParaRPr/>
            </a:p>
          </p:txBody>
        </p:sp>
        <p:pic>
          <p:nvPicPr>
            <p:cNvPr id="89" name="Google Shape;89;p438"/>
            <p:cNvPicPr preferRelativeResize="0"/>
            <p:nvPr/>
          </p:nvPicPr>
          <p:blipFill rotWithShape="1">
            <a:blip r:embed="rId2">
              <a:alphaModFix/>
            </a:blip>
            <a:srcRect/>
            <a:stretch/>
          </p:blipFill>
          <p:spPr>
            <a:xfrm>
              <a:off x="790976" y="1653961"/>
              <a:ext cx="374669" cy="323867"/>
            </a:xfrm>
            <a:prstGeom prst="rect">
              <a:avLst/>
            </a:prstGeom>
            <a:noFill/>
            <a:ln>
              <a:noFill/>
            </a:ln>
          </p:spPr>
        </p:pic>
      </p:grpSp>
      <p:sp>
        <p:nvSpPr>
          <p:cNvPr id="90" name="Google Shape;90;p438"/>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onemore">
  <p:cSld name="1_onemore">
    <p:spTree>
      <p:nvGrpSpPr>
        <p:cNvPr id="1" name="Shape 91"/>
        <p:cNvGrpSpPr/>
        <p:nvPr/>
      </p:nvGrpSpPr>
      <p:grpSpPr>
        <a:xfrm>
          <a:off x="0" y="0"/>
          <a:ext cx="0" cy="0"/>
          <a:chOff x="0" y="0"/>
          <a:chExt cx="0" cy="0"/>
        </a:xfrm>
      </p:grpSpPr>
      <p:grpSp>
        <p:nvGrpSpPr>
          <p:cNvPr id="92" name="Google Shape;92;p439"/>
          <p:cNvGrpSpPr/>
          <p:nvPr/>
        </p:nvGrpSpPr>
        <p:grpSpPr>
          <a:xfrm>
            <a:off x="0" y="1"/>
            <a:ext cx="9902825" cy="999802"/>
            <a:chOff x="0" y="1"/>
            <a:chExt cx="9906000" cy="999802"/>
          </a:xfrm>
        </p:grpSpPr>
        <p:sp>
          <p:nvSpPr>
            <p:cNvPr id="93" name="Google Shape;93;p439"/>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94" name="Google Shape;94;p439"/>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cxnSp>
        <p:nvCxnSpPr>
          <p:cNvPr id="95" name="Google Shape;95;p439"/>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96" name="Google Shape;96;p439"/>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7" name="Google Shape;97;p439"/>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grpSp>
        <p:nvGrpSpPr>
          <p:cNvPr id="98" name="Google Shape;98;p439"/>
          <p:cNvGrpSpPr/>
          <p:nvPr/>
        </p:nvGrpSpPr>
        <p:grpSpPr>
          <a:xfrm>
            <a:off x="449468" y="1462227"/>
            <a:ext cx="9000714" cy="4500283"/>
            <a:chOff x="449612" y="1219200"/>
            <a:chExt cx="9003600" cy="4500283"/>
          </a:xfrm>
        </p:grpSpPr>
        <p:grpSp>
          <p:nvGrpSpPr>
            <p:cNvPr id="99" name="Google Shape;99;p439"/>
            <p:cNvGrpSpPr/>
            <p:nvPr/>
          </p:nvGrpSpPr>
          <p:grpSpPr>
            <a:xfrm>
              <a:off x="449612" y="1219200"/>
              <a:ext cx="9003600" cy="4500283"/>
              <a:chOff x="578678" y="1445207"/>
              <a:chExt cx="8748000" cy="4136077"/>
            </a:xfrm>
          </p:grpSpPr>
          <p:sp>
            <p:nvSpPr>
              <p:cNvPr id="100" name="Google Shape;100;p439"/>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01" name="Google Shape;101;p439"/>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02" name="Google Shape;102;p439"/>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grpSp>
          <p:nvGrpSpPr>
            <p:cNvPr id="103" name="Google Shape;103;p439"/>
            <p:cNvGrpSpPr/>
            <p:nvPr/>
          </p:nvGrpSpPr>
          <p:grpSpPr>
            <a:xfrm>
              <a:off x="747834" y="2165797"/>
              <a:ext cx="8539600" cy="1267182"/>
              <a:chOff x="805623" y="2423005"/>
              <a:chExt cx="8539600" cy="1267182"/>
            </a:xfrm>
          </p:grpSpPr>
          <p:grpSp>
            <p:nvGrpSpPr>
              <p:cNvPr id="104" name="Google Shape;104;p439"/>
              <p:cNvGrpSpPr/>
              <p:nvPr/>
            </p:nvGrpSpPr>
            <p:grpSpPr>
              <a:xfrm>
                <a:off x="966158" y="2423005"/>
                <a:ext cx="8379065" cy="1267182"/>
                <a:chOff x="1098893" y="2558690"/>
                <a:chExt cx="8379065" cy="1267182"/>
              </a:xfrm>
            </p:grpSpPr>
            <p:sp>
              <p:nvSpPr>
                <p:cNvPr id="105" name="Google Shape;105;p439"/>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Prevent collaboration cheating</a:t>
                  </a:r>
                  <a:endParaRPr/>
                </a:p>
              </p:txBody>
            </p:sp>
            <p:sp>
              <p:nvSpPr>
                <p:cNvPr id="106" name="Google Shape;106;p439"/>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7" name="Google Shape;107;p439"/>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108" name="Google Shape;108;p439"/>
            <p:cNvGrpSpPr/>
            <p:nvPr/>
          </p:nvGrpSpPr>
          <p:grpSpPr>
            <a:xfrm>
              <a:off x="747834" y="3595777"/>
              <a:ext cx="8539600" cy="1876451"/>
              <a:chOff x="805623" y="3889855"/>
              <a:chExt cx="8539600" cy="1876451"/>
            </a:xfrm>
          </p:grpSpPr>
          <p:grpSp>
            <p:nvGrpSpPr>
              <p:cNvPr id="109" name="Google Shape;109;p439"/>
              <p:cNvGrpSpPr/>
              <p:nvPr/>
            </p:nvGrpSpPr>
            <p:grpSpPr>
              <a:xfrm>
                <a:off x="958539" y="3889855"/>
                <a:ext cx="8386684" cy="1876451"/>
                <a:chOff x="1098894" y="2558690"/>
                <a:chExt cx="8386684" cy="1876451"/>
              </a:xfrm>
            </p:grpSpPr>
            <p:sp>
              <p:nvSpPr>
                <p:cNvPr id="110" name="Google Shape;110;p439"/>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Collaborative learning environment</a:t>
                  </a:r>
                  <a:endParaRPr/>
                </a:p>
              </p:txBody>
            </p:sp>
            <p:sp>
              <p:nvSpPr>
                <p:cNvPr id="111" name="Google Shape;111;p439"/>
                <p:cNvSpPr/>
                <p:nvPr/>
              </p:nvSpPr>
              <p:spPr>
                <a:xfrm>
                  <a:off x="1098894" y="2799950"/>
                  <a:ext cx="8386684" cy="1635191"/>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endParaRPr/>
                </a:p>
              </p:txBody>
            </p:sp>
          </p:grpSp>
          <p:sp>
            <p:nvSpPr>
              <p:cNvPr id="112" name="Google Shape;112;p439"/>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113" name="Google Shape;113;p439"/>
            <p:cNvGrpSpPr/>
            <p:nvPr/>
          </p:nvGrpSpPr>
          <p:grpSpPr>
            <a:xfrm>
              <a:off x="589808" y="1345444"/>
              <a:ext cx="6615664" cy="430887"/>
              <a:chOff x="790976" y="1592058"/>
              <a:chExt cx="6615664" cy="430887"/>
            </a:xfrm>
          </p:grpSpPr>
          <p:sp>
            <p:nvSpPr>
              <p:cNvPr id="114" name="Google Shape;114;p439"/>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99" b="1">
                    <a:solidFill>
                      <a:srgbClr val="0D0D0D"/>
                    </a:solidFill>
                    <a:latin typeface="Arial"/>
                    <a:ea typeface="Arial"/>
                    <a:cs typeface="Arial"/>
                    <a:sym typeface="Arial"/>
                  </a:rPr>
                  <a:t>Pair Programming Practice</a:t>
                </a:r>
                <a:endParaRPr/>
              </a:p>
            </p:txBody>
          </p:sp>
          <p:pic>
            <p:nvPicPr>
              <p:cNvPr id="115" name="Google Shape;115;p439"/>
              <p:cNvPicPr preferRelativeResize="0"/>
              <p:nvPr/>
            </p:nvPicPr>
            <p:blipFill rotWithShape="1">
              <a:blip r:embed="rId2">
                <a:alphaModFix/>
              </a:blip>
              <a:srcRect/>
              <a:stretch/>
            </p:blipFill>
            <p:spPr>
              <a:xfrm>
                <a:off x="790976" y="1653961"/>
                <a:ext cx="374669" cy="323867"/>
              </a:xfrm>
              <a:prstGeom prst="rect">
                <a:avLst/>
              </a:prstGeom>
              <a:noFill/>
              <a:ln>
                <a:noFill/>
              </a:ln>
            </p:spPr>
          </p:pic>
        </p:grpSp>
      </p:grpSp>
      <p:sp>
        <p:nvSpPr>
          <p:cNvPr id="116" name="Google Shape;116;p439"/>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117"/>
        <p:cNvGrpSpPr/>
        <p:nvPr/>
      </p:nvGrpSpPr>
      <p:grpSpPr>
        <a:xfrm>
          <a:off x="0" y="0"/>
          <a:ext cx="0" cy="0"/>
          <a:chOff x="0" y="0"/>
          <a:chExt cx="0" cy="0"/>
        </a:xfrm>
      </p:grpSpPr>
      <p:sp>
        <p:nvSpPr>
          <p:cNvPr id="118" name="Google Shape;118;p440"/>
          <p:cNvSpPr/>
          <p:nvPr/>
        </p:nvSpPr>
        <p:spPr>
          <a:xfrm>
            <a:off x="451162" y="1220478"/>
            <a:ext cx="899902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19" name="Google Shape;119;p440"/>
          <p:cNvSpPr/>
          <p:nvPr/>
        </p:nvSpPr>
        <p:spPr>
          <a:xfrm>
            <a:off x="451162" y="2070324"/>
            <a:ext cx="8999020" cy="4231864"/>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20" name="Google Shape;120;p440"/>
          <p:cNvSpPr/>
          <p:nvPr/>
        </p:nvSpPr>
        <p:spPr>
          <a:xfrm>
            <a:off x="646276" y="1415780"/>
            <a:ext cx="1059197"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99">
                <a:solidFill>
                  <a:srgbClr val="0D0D0D"/>
                </a:solidFill>
                <a:latin typeface="Arial"/>
                <a:ea typeface="Arial"/>
                <a:cs typeface="Arial"/>
                <a:sym typeface="Arial"/>
              </a:rPr>
              <a:t>Q1.</a:t>
            </a:r>
            <a:endParaRPr/>
          </a:p>
        </p:txBody>
      </p:sp>
      <p:pic>
        <p:nvPicPr>
          <p:cNvPr id="121" name="Google Shape;121;p440"/>
          <p:cNvPicPr preferRelativeResize="0"/>
          <p:nvPr/>
        </p:nvPicPr>
        <p:blipFill rotWithShape="1">
          <a:blip r:embed="rId2">
            <a:alphaModFix/>
          </a:blip>
          <a:srcRect/>
          <a:stretch/>
        </p:blipFill>
        <p:spPr>
          <a:xfrm>
            <a:off x="802139" y="5406365"/>
            <a:ext cx="112868" cy="109719"/>
          </a:xfrm>
          <a:prstGeom prst="rect">
            <a:avLst/>
          </a:prstGeom>
          <a:noFill/>
          <a:ln>
            <a:noFill/>
          </a:ln>
        </p:spPr>
      </p:pic>
      <p:cxnSp>
        <p:nvCxnSpPr>
          <p:cNvPr id="122" name="Google Shape;122;p440"/>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23" name="Google Shape;123;p440"/>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4" name="Google Shape;124;p440"/>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grpSp>
        <p:nvGrpSpPr>
          <p:cNvPr id="125" name="Google Shape;125;p440"/>
          <p:cNvGrpSpPr/>
          <p:nvPr/>
        </p:nvGrpSpPr>
        <p:grpSpPr>
          <a:xfrm>
            <a:off x="0" y="1"/>
            <a:ext cx="9902825" cy="999802"/>
            <a:chOff x="0" y="1"/>
            <a:chExt cx="9906000" cy="999802"/>
          </a:xfrm>
        </p:grpSpPr>
        <p:sp>
          <p:nvSpPr>
            <p:cNvPr id="126" name="Google Shape;126;p440"/>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27" name="Google Shape;127;p440"/>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sp>
        <p:nvSpPr>
          <p:cNvPr id="128" name="Google Shape;128;p440"/>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7/06/relationships/model3d" Target="../media/model3d3.glb"/><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ahmed-elsayed-9046771a2/"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microsoft.com/office/2017/06/relationships/model3d" Target="../media/model3d2.glb"/><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p:nvPr/>
        </p:nvSpPr>
        <p:spPr>
          <a:xfrm>
            <a:off x="719769" y="1710551"/>
            <a:ext cx="8364302" cy="221528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799" b="0" i="0" u="none" strike="noStrike" cap="none">
                <a:solidFill>
                  <a:srgbClr val="000000"/>
                </a:solidFill>
                <a:latin typeface="Arial"/>
                <a:ea typeface="Arial"/>
                <a:cs typeface="Arial"/>
                <a:sym typeface="Arial"/>
              </a:rPr>
              <a:t>Samsung </a:t>
            </a:r>
            <a:endParaRPr/>
          </a:p>
          <a:p>
            <a:pPr marL="0" marR="0" lvl="0" indent="0" algn="l" rtl="0">
              <a:spcBef>
                <a:spcPts val="0"/>
              </a:spcBef>
              <a:spcAft>
                <a:spcPts val="0"/>
              </a:spcAft>
              <a:buNone/>
            </a:pPr>
            <a:r>
              <a:rPr lang="en-US" sz="4799" b="0" i="0" u="none" strike="noStrike" cap="none">
                <a:solidFill>
                  <a:srgbClr val="000000"/>
                </a:solidFill>
                <a:latin typeface="Arial"/>
                <a:ea typeface="Arial"/>
                <a:cs typeface="Arial"/>
                <a:sym typeface="Arial"/>
              </a:rPr>
              <a:t>Innovation </a:t>
            </a:r>
            <a:endParaRPr/>
          </a:p>
          <a:p>
            <a:pPr marL="0" marR="0" lvl="0" indent="0" algn="l" rtl="0">
              <a:spcBef>
                <a:spcPts val="0"/>
              </a:spcBef>
              <a:spcAft>
                <a:spcPts val="0"/>
              </a:spcAft>
              <a:buNone/>
            </a:pPr>
            <a:r>
              <a:rPr lang="en-US" sz="4799" b="0" i="0" u="none" strike="noStrike" cap="none">
                <a:solidFill>
                  <a:srgbClr val="000000"/>
                </a:solidFill>
                <a:latin typeface="Arial"/>
                <a:ea typeface="Arial"/>
                <a:cs typeface="Arial"/>
                <a:sym typeface="Arial"/>
              </a:rPr>
              <a:t>Campus</a:t>
            </a:r>
            <a:endParaRPr/>
          </a:p>
        </p:txBody>
      </p:sp>
      <p:grpSp>
        <p:nvGrpSpPr>
          <p:cNvPr id="149" name="Google Shape;149;p1"/>
          <p:cNvGrpSpPr/>
          <p:nvPr/>
        </p:nvGrpSpPr>
        <p:grpSpPr>
          <a:xfrm>
            <a:off x="724457" y="4319714"/>
            <a:ext cx="6095883" cy="369214"/>
            <a:chOff x="724689" y="4320000"/>
            <a:chExt cx="6097837" cy="369332"/>
          </a:xfrm>
        </p:grpSpPr>
        <p:sp>
          <p:nvSpPr>
            <p:cNvPr id="150" name="Google Shape;150;p1"/>
            <p:cNvSpPr/>
            <p:nvPr/>
          </p:nvSpPr>
          <p:spPr>
            <a:xfrm>
              <a:off x="990000" y="4320000"/>
              <a:ext cx="5832526" cy="36933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428A0"/>
                </a:buClr>
                <a:buSzPts val="2399"/>
                <a:buFont typeface="Arial"/>
                <a:buNone/>
              </a:pPr>
              <a:r>
                <a:rPr lang="en-US" sz="2399" b="0" i="0" u="none" strike="noStrike" cap="none" dirty="0">
                  <a:solidFill>
                    <a:srgbClr val="1428A0"/>
                  </a:solidFill>
                  <a:latin typeface="Arial"/>
                  <a:ea typeface="Arial"/>
                  <a:cs typeface="Arial"/>
                  <a:sym typeface="Arial"/>
                </a:rPr>
                <a:t>Artificial Intelligence Course</a:t>
              </a:r>
              <a:endParaRPr sz="2399" b="0" i="0" u="none" strike="noStrike" cap="none" dirty="0">
                <a:solidFill>
                  <a:srgbClr val="1428A0"/>
                </a:solidFill>
                <a:latin typeface="Arial"/>
                <a:ea typeface="Arial"/>
                <a:cs typeface="Arial"/>
                <a:sym typeface="Arial"/>
              </a:endParaRPr>
            </a:p>
          </p:txBody>
        </p:sp>
        <p:sp>
          <p:nvSpPr>
            <p:cNvPr id="151" name="Google Shape;151;p1"/>
            <p:cNvSpPr/>
            <p:nvPr/>
          </p:nvSpPr>
          <p:spPr>
            <a:xfrm>
              <a:off x="724689" y="4320000"/>
              <a:ext cx="54000" cy="360000"/>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8D76F0-0E9D-2C3C-F6D2-480F5CF24ABE}"/>
              </a:ext>
            </a:extLst>
          </p:cNvPr>
          <p:cNvPicPr>
            <a:picLocks noChangeAspect="1"/>
          </p:cNvPicPr>
          <p:nvPr/>
        </p:nvPicPr>
        <p:blipFill>
          <a:blip r:embed="rId2"/>
          <a:stretch>
            <a:fillRect/>
          </a:stretch>
        </p:blipFill>
        <p:spPr>
          <a:xfrm>
            <a:off x="819555" y="1935348"/>
            <a:ext cx="4396777" cy="339999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5A3E1F59-5537-B5D8-61ED-81DA8CEDDC67}"/>
              </a:ext>
            </a:extLst>
          </p:cNvPr>
          <p:cNvPicPr>
            <a:picLocks noChangeAspect="1"/>
          </p:cNvPicPr>
          <p:nvPr/>
        </p:nvPicPr>
        <p:blipFill>
          <a:blip r:embed="rId3"/>
          <a:stretch>
            <a:fillRect/>
          </a:stretch>
        </p:blipFill>
        <p:spPr>
          <a:xfrm>
            <a:off x="4951412" y="2536375"/>
            <a:ext cx="3679840" cy="32702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0358D584-8511-3F6E-8D1D-0096B8AA7340}"/>
              </a:ext>
            </a:extLst>
          </p:cNvPr>
          <p:cNvSpPr txBox="1"/>
          <p:nvPr/>
        </p:nvSpPr>
        <p:spPr>
          <a:xfrm>
            <a:off x="54672" y="1535238"/>
            <a:ext cx="742672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Does this mean Females are not drinking Alcohol less than Males ?</a:t>
            </a:r>
          </a:p>
        </p:txBody>
      </p:sp>
      <p:sp>
        <p:nvSpPr>
          <p:cNvPr id="9" name="TextBox 8">
            <a:extLst>
              <a:ext uri="{FF2B5EF4-FFF2-40B4-BE49-F238E27FC236}">
                <a16:creationId xmlns:a16="http://schemas.microsoft.com/office/drawing/2014/main" id="{80C9FD6F-A643-9833-68D9-9BAB158F168B}"/>
              </a:ext>
            </a:extLst>
          </p:cNvPr>
          <p:cNvSpPr txBox="1"/>
          <p:nvPr/>
        </p:nvSpPr>
        <p:spPr>
          <a:xfrm>
            <a:off x="1011801" y="5873821"/>
            <a:ext cx="7687818"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600" dirty="0">
                <a:latin typeface="Times New Roman" panose="02020603050405020304" pitchFamily="18" charset="0"/>
                <a:cs typeface="Times New Roman" panose="02020603050405020304" pitchFamily="18" charset="0"/>
              </a:rPr>
              <a:t>Females take the lead also and achieve the highest percentage in drinking alcohol!</a:t>
            </a:r>
          </a:p>
        </p:txBody>
      </p:sp>
      <p:cxnSp>
        <p:nvCxnSpPr>
          <p:cNvPr id="13" name="Connector: Elbow 12">
            <a:extLst>
              <a:ext uri="{FF2B5EF4-FFF2-40B4-BE49-F238E27FC236}">
                <a16:creationId xmlns:a16="http://schemas.microsoft.com/office/drawing/2014/main" id="{4019698C-E218-BEB0-8ADE-E05101DB7217}"/>
              </a:ext>
            </a:extLst>
          </p:cNvPr>
          <p:cNvCxnSpPr>
            <a:stCxn id="3" idx="1"/>
            <a:endCxn id="9" idx="1"/>
          </p:cNvCxnSpPr>
          <p:nvPr/>
        </p:nvCxnSpPr>
        <p:spPr>
          <a:xfrm rot="10800000" flipH="1" flipV="1">
            <a:off x="819555" y="3635344"/>
            <a:ext cx="192246" cy="2407754"/>
          </a:xfrm>
          <a:prstGeom prst="bentConnector3">
            <a:avLst>
              <a:gd name="adj1" fmla="val -11891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061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1BA073-E6C5-6A20-A8C0-C11C598E1572}"/>
              </a:ext>
            </a:extLst>
          </p:cNvPr>
          <p:cNvPicPr>
            <a:picLocks noChangeAspect="1"/>
          </p:cNvPicPr>
          <p:nvPr/>
        </p:nvPicPr>
        <p:blipFill>
          <a:blip r:embed="rId2"/>
          <a:stretch>
            <a:fillRect/>
          </a:stretch>
        </p:blipFill>
        <p:spPr>
          <a:xfrm>
            <a:off x="4941560" y="1860535"/>
            <a:ext cx="4164360" cy="21858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8776951E-EDF2-88E5-9E03-4C6D99C98B81}"/>
              </a:ext>
            </a:extLst>
          </p:cNvPr>
          <p:cNvPicPr>
            <a:picLocks noChangeAspect="1"/>
          </p:cNvPicPr>
          <p:nvPr/>
        </p:nvPicPr>
        <p:blipFill>
          <a:blip r:embed="rId3"/>
          <a:stretch>
            <a:fillRect/>
          </a:stretch>
        </p:blipFill>
        <p:spPr>
          <a:xfrm>
            <a:off x="5317801" y="4272902"/>
            <a:ext cx="1911941" cy="2043002"/>
          </a:xfrm>
          <a:prstGeom prst="round2DiagRect">
            <a:avLst>
              <a:gd name="adj1" fmla="val 4276"/>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97CAC7E2-601B-FD4F-6F7D-58F4E5EAB657}"/>
              </a:ext>
            </a:extLst>
          </p:cNvPr>
          <p:cNvSpPr txBox="1"/>
          <p:nvPr/>
        </p:nvSpPr>
        <p:spPr>
          <a:xfrm>
            <a:off x="563880" y="1311857"/>
            <a:ext cx="5737860" cy="369332"/>
          </a:xfrm>
          <a:prstGeom prst="rect">
            <a:avLst/>
          </a:prstGeom>
          <a:noFill/>
        </p:spPr>
        <p:txBody>
          <a:bodyPr wrap="square" rtlCol="0">
            <a:spAutoFit/>
          </a:bodyPr>
          <a:lstStyle/>
          <a:p>
            <a:r>
              <a:rPr lang="en-US" sz="1800" b="1" dirty="0"/>
              <a:t>Q. What are the Key Factors to get Heart Diseases</a:t>
            </a:r>
          </a:p>
        </p:txBody>
      </p:sp>
      <p:sp>
        <p:nvSpPr>
          <p:cNvPr id="11" name="TextBox 10">
            <a:extLst>
              <a:ext uri="{FF2B5EF4-FFF2-40B4-BE49-F238E27FC236}">
                <a16:creationId xmlns:a16="http://schemas.microsoft.com/office/drawing/2014/main" id="{5F359117-B168-95A8-49F6-ACEDE1765EC1}"/>
              </a:ext>
            </a:extLst>
          </p:cNvPr>
          <p:cNvSpPr txBox="1"/>
          <p:nvPr/>
        </p:nvSpPr>
        <p:spPr>
          <a:xfrm>
            <a:off x="758837" y="5480765"/>
            <a:ext cx="4409097"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Males are recorded the highest percentage of affected by heart attacks due to obesity and Smoking</a:t>
            </a:r>
          </a:p>
        </p:txBody>
      </p:sp>
      <p:pic>
        <p:nvPicPr>
          <p:cNvPr id="16" name="Picture 15">
            <a:extLst>
              <a:ext uri="{FF2B5EF4-FFF2-40B4-BE49-F238E27FC236}">
                <a16:creationId xmlns:a16="http://schemas.microsoft.com/office/drawing/2014/main" id="{A72F5DA9-0714-29A0-F670-24ECAE1D48E8}"/>
              </a:ext>
            </a:extLst>
          </p:cNvPr>
          <p:cNvPicPr>
            <a:picLocks noChangeAspect="1"/>
          </p:cNvPicPr>
          <p:nvPr/>
        </p:nvPicPr>
        <p:blipFill>
          <a:blip r:embed="rId4"/>
          <a:stretch>
            <a:fillRect/>
          </a:stretch>
        </p:blipFill>
        <p:spPr>
          <a:xfrm>
            <a:off x="758837" y="1927916"/>
            <a:ext cx="3908591" cy="30021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572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74878-0F03-0DF1-4833-ABE97EE1441C}"/>
              </a:ext>
            </a:extLst>
          </p:cNvPr>
          <p:cNvSpPr txBox="1"/>
          <p:nvPr/>
        </p:nvSpPr>
        <p:spPr>
          <a:xfrm>
            <a:off x="282011" y="444381"/>
            <a:ext cx="2717563"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Asthma</a:t>
            </a:r>
          </a:p>
        </p:txBody>
      </p:sp>
      <mc:AlternateContent xmlns:mc="http://schemas.openxmlformats.org/markup-compatibility/2006">
        <mc:Choice xmlns:am3d="http://schemas.microsoft.com/office/drawing/2017/model3d" Requires="am3d">
          <p:graphicFrame>
            <p:nvGraphicFramePr>
              <p:cNvPr id="3" name="3D Model 2" descr="Stylized Human Lungs">
                <a:extLst>
                  <a:ext uri="{FF2B5EF4-FFF2-40B4-BE49-F238E27FC236}">
                    <a16:creationId xmlns:a16="http://schemas.microsoft.com/office/drawing/2014/main" id="{8E2CF286-54EB-B722-3074-DD7901B38614}"/>
                  </a:ext>
                </a:extLst>
              </p:cNvPr>
              <p:cNvGraphicFramePr/>
              <p:nvPr>
                <p:extLst>
                  <p:ext uri="{D42A27DB-BD31-4B8C-83A1-F6EECF244321}">
                    <p14:modId xmlns:p14="http://schemas.microsoft.com/office/powerpoint/2010/main" val="2587770028"/>
                  </p:ext>
                </p:extLst>
              </p:nvPr>
            </p:nvGraphicFramePr>
            <p:xfrm>
              <a:off x="5879507" y="1173600"/>
              <a:ext cx="1523755" cy="1377690"/>
            </p:xfrm>
            <a:graphic>
              <a:graphicData uri="http://schemas.microsoft.com/office/drawing/2017/model3d">
                <am3d:model3d r:embed="rId2">
                  <am3d:spPr>
                    <a:xfrm>
                      <a:off x="0" y="0"/>
                      <a:ext cx="1523755" cy="1377690"/>
                    </a:xfrm>
                    <a:prstGeom prst="rect">
                      <a:avLst/>
                    </a:prstGeom>
                  </am3d:spPr>
                  <am3d:camera>
                    <am3d:pos x="0" y="0" z="63476686"/>
                    <am3d:up dx="0" dy="36000000" dz="0"/>
                    <am3d:lookAt x="0" y="0" z="0"/>
                    <am3d:perspective fov="2700000"/>
                  </am3d:camera>
                  <am3d:trans>
                    <am3d:meterPerModelUnit n="3261982" d="1000000"/>
                    <am3d:preTrans dx="0" dy="-1518871" dz="0"/>
                    <am3d:scale>
                      <am3d:sx n="1000000" d="1000000"/>
                      <am3d:sy n="1000000" d="1000000"/>
                      <am3d:sz n="1000000" d="1000000"/>
                    </am3d:scale>
                    <am3d:rot/>
                    <am3d:postTrans dx="0" dy="0" dz="0"/>
                  </am3d:trans>
                  <am3d:raster rName="Office3DRenderer" rVer="16.0.8326">
                    <am3d:blip r:embed="rId3"/>
                  </am3d:raster>
                  <am3d:objViewport viewportSz="1927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tylized Human Lungs">
                <a:extLst>
                  <a:ext uri="{FF2B5EF4-FFF2-40B4-BE49-F238E27FC236}">
                    <a16:creationId xmlns:a16="http://schemas.microsoft.com/office/drawing/2014/main" id="{8E2CF286-54EB-B722-3074-DD7901B38614}"/>
                  </a:ext>
                </a:extLst>
              </p:cNvPr>
              <p:cNvPicPr>
                <a:picLocks noGrp="1" noRot="1" noChangeAspect="1" noMove="1" noResize="1" noEditPoints="1" noAdjustHandles="1" noChangeArrowheads="1" noChangeShapeType="1" noCrop="1"/>
              </p:cNvPicPr>
              <p:nvPr/>
            </p:nvPicPr>
            <p:blipFill>
              <a:blip r:embed="rId3"/>
              <a:stretch>
                <a:fillRect/>
              </a:stretch>
            </p:blipFill>
            <p:spPr>
              <a:xfrm>
                <a:off x="5879507" y="1173600"/>
                <a:ext cx="1523755" cy="1377690"/>
              </a:xfrm>
              <a:prstGeom prst="rect">
                <a:avLst/>
              </a:prstGeom>
            </p:spPr>
          </p:pic>
        </mc:Fallback>
      </mc:AlternateContent>
      <p:sp>
        <p:nvSpPr>
          <p:cNvPr id="5" name="TextBox 4">
            <a:extLst>
              <a:ext uri="{FF2B5EF4-FFF2-40B4-BE49-F238E27FC236}">
                <a16:creationId xmlns:a16="http://schemas.microsoft.com/office/drawing/2014/main" id="{C39D2D76-59E1-FFB4-316C-4CF0AEE995EF}"/>
              </a:ext>
            </a:extLst>
          </p:cNvPr>
          <p:cNvSpPr txBox="1"/>
          <p:nvPr/>
        </p:nvSpPr>
        <p:spPr>
          <a:xfrm>
            <a:off x="361059" y="955873"/>
            <a:ext cx="4952288" cy="307777"/>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Overview</a:t>
            </a:r>
          </a:p>
        </p:txBody>
      </p:sp>
      <p:sp>
        <p:nvSpPr>
          <p:cNvPr id="7" name="TextBox 6">
            <a:extLst>
              <a:ext uri="{FF2B5EF4-FFF2-40B4-BE49-F238E27FC236}">
                <a16:creationId xmlns:a16="http://schemas.microsoft.com/office/drawing/2014/main" id="{6A68B9A7-4E8A-00A2-E2BD-BE383AD34772}"/>
              </a:ext>
            </a:extLst>
          </p:cNvPr>
          <p:cNvSpPr txBox="1"/>
          <p:nvPr/>
        </p:nvSpPr>
        <p:spPr>
          <a:xfrm>
            <a:off x="743677" y="1329626"/>
            <a:ext cx="4050513" cy="52322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r>
              <a:rPr lang="en-US" b="0" i="0" dirty="0">
                <a:solidFill>
                  <a:srgbClr val="111111"/>
                </a:solidFill>
                <a:effectLst/>
                <a:latin typeface="Helvetica" panose="020B0604020202020204" pitchFamily="34" charset="0"/>
              </a:rPr>
              <a:t>Asthma is a condition in which your airways narrow and swell and may produce extra mucus.</a:t>
            </a:r>
            <a:endParaRPr lang="en-US" dirty="0"/>
          </a:p>
        </p:txBody>
      </p:sp>
      <p:sp>
        <p:nvSpPr>
          <p:cNvPr id="9" name="TextBox 8">
            <a:extLst>
              <a:ext uri="{FF2B5EF4-FFF2-40B4-BE49-F238E27FC236}">
                <a16:creationId xmlns:a16="http://schemas.microsoft.com/office/drawing/2014/main" id="{995035F9-7D35-2428-0A44-BF0F4EC6ADDA}"/>
              </a:ext>
            </a:extLst>
          </p:cNvPr>
          <p:cNvSpPr txBox="1"/>
          <p:nvPr/>
        </p:nvSpPr>
        <p:spPr>
          <a:xfrm>
            <a:off x="743677" y="1979767"/>
            <a:ext cx="4952288" cy="30777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r>
              <a:rPr lang="en-US" b="0" i="0" dirty="0">
                <a:solidFill>
                  <a:srgbClr val="111111"/>
                </a:solidFill>
                <a:effectLst/>
                <a:latin typeface="Helvetica" panose="020B0604020202020204" pitchFamily="34" charset="0"/>
              </a:rPr>
              <a:t>This can make breathing difficult and trigger coughing</a:t>
            </a:r>
            <a:endParaRPr lang="en-US" dirty="0"/>
          </a:p>
        </p:txBody>
      </p:sp>
      <p:cxnSp>
        <p:nvCxnSpPr>
          <p:cNvPr id="13" name="Connector: Elbow 12">
            <a:extLst>
              <a:ext uri="{FF2B5EF4-FFF2-40B4-BE49-F238E27FC236}">
                <a16:creationId xmlns:a16="http://schemas.microsoft.com/office/drawing/2014/main" id="{7E32917F-3967-24C6-DB4C-2C6A6FB4C51C}"/>
              </a:ext>
            </a:extLst>
          </p:cNvPr>
          <p:cNvCxnSpPr>
            <a:cxnSpLocks/>
          </p:cNvCxnSpPr>
          <p:nvPr/>
        </p:nvCxnSpPr>
        <p:spPr>
          <a:xfrm rot="10800000" flipH="1" flipV="1">
            <a:off x="361059" y="1109761"/>
            <a:ext cx="382618" cy="481474"/>
          </a:xfrm>
          <a:prstGeom prst="bentConnector3">
            <a:avLst>
              <a:gd name="adj1" fmla="val -597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8AF08F2-44E8-CD71-DC9C-286FA25589B4}"/>
              </a:ext>
            </a:extLst>
          </p:cNvPr>
          <p:cNvCxnSpPr>
            <a:endCxn id="9" idx="1"/>
          </p:cNvCxnSpPr>
          <p:nvPr/>
        </p:nvCxnSpPr>
        <p:spPr>
          <a:xfrm>
            <a:off x="145278" y="1591235"/>
            <a:ext cx="598399" cy="5424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5170D86-87C4-A152-8469-FE95ECC25E74}"/>
              </a:ext>
            </a:extLst>
          </p:cNvPr>
          <p:cNvPicPr>
            <a:picLocks noChangeAspect="1"/>
          </p:cNvPicPr>
          <p:nvPr/>
        </p:nvPicPr>
        <p:blipFill>
          <a:blip r:embed="rId4"/>
          <a:stretch>
            <a:fillRect/>
          </a:stretch>
        </p:blipFill>
        <p:spPr>
          <a:xfrm>
            <a:off x="282011" y="2884630"/>
            <a:ext cx="5021580" cy="25153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 name="Picture 20">
            <a:extLst>
              <a:ext uri="{FF2B5EF4-FFF2-40B4-BE49-F238E27FC236}">
                <a16:creationId xmlns:a16="http://schemas.microsoft.com/office/drawing/2014/main" id="{F193C8C2-7307-4DF7-F701-E3A88E5B1115}"/>
              </a:ext>
            </a:extLst>
          </p:cNvPr>
          <p:cNvPicPr>
            <a:picLocks noChangeAspect="1"/>
          </p:cNvPicPr>
          <p:nvPr/>
        </p:nvPicPr>
        <p:blipFill>
          <a:blip r:embed="rId5"/>
          <a:stretch>
            <a:fillRect/>
          </a:stretch>
        </p:blipFill>
        <p:spPr>
          <a:xfrm>
            <a:off x="2999574" y="3318956"/>
            <a:ext cx="6084604" cy="28911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4" name="TextBox 23">
            <a:extLst>
              <a:ext uri="{FF2B5EF4-FFF2-40B4-BE49-F238E27FC236}">
                <a16:creationId xmlns:a16="http://schemas.microsoft.com/office/drawing/2014/main" id="{D319064E-D7F5-87E8-A492-CA6C6D6D6104}"/>
              </a:ext>
            </a:extLst>
          </p:cNvPr>
          <p:cNvSpPr txBox="1"/>
          <p:nvPr/>
        </p:nvSpPr>
        <p:spPr>
          <a:xfrm>
            <a:off x="282011" y="2401421"/>
            <a:ext cx="5597496"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Q. Who is the most affected age category and its Race</a:t>
            </a:r>
          </a:p>
        </p:txBody>
      </p:sp>
    </p:spTree>
    <p:extLst>
      <p:ext uri="{BB962C8B-B14F-4D97-AF65-F5344CB8AC3E}">
        <p14:creationId xmlns:p14="http://schemas.microsoft.com/office/powerpoint/2010/main" val="2754609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DAA3CBD-F6F7-FBEA-33BC-004EC5FC1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338" y="620606"/>
            <a:ext cx="6673837" cy="56167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Recap post-it | Free SVG">
            <a:extLst>
              <a:ext uri="{FF2B5EF4-FFF2-40B4-BE49-F238E27FC236}">
                <a16:creationId xmlns:a16="http://schemas.microsoft.com/office/drawing/2014/main" id="{6AED6131-DE84-B629-F9AB-78B00B1DB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47577">
            <a:off x="328518" y="389174"/>
            <a:ext cx="1683999" cy="1683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06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itle 1">
            <a:extLst>
              <a:ext uri="{FF2B5EF4-FFF2-40B4-BE49-F238E27FC236}">
                <a16:creationId xmlns:a16="http://schemas.microsoft.com/office/drawing/2014/main" id="{7694AE35-28D2-8C1A-5567-D2DC01311BEE}"/>
              </a:ext>
            </a:extLst>
          </p:cNvPr>
          <p:cNvSpPr txBox="1">
            <a:spLocks/>
          </p:cNvSpPr>
          <p:nvPr/>
        </p:nvSpPr>
        <p:spPr>
          <a:xfrm>
            <a:off x="-1066799" y="241972"/>
            <a:ext cx="6655749" cy="1144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bg1"/>
                </a:solidFill>
                <a:latin typeface="Times New Roman" panose="02020603050405020304" pitchFamily="18" charset="0"/>
                <a:cs typeface="Times New Roman" panose="02020603050405020304" pitchFamily="18" charset="0"/>
              </a:rPr>
              <a:t>Data Preprocessing</a:t>
            </a:r>
          </a:p>
        </p:txBody>
      </p:sp>
      <p:sp>
        <p:nvSpPr>
          <p:cNvPr id="4" name="Title 1">
            <a:extLst>
              <a:ext uri="{FF2B5EF4-FFF2-40B4-BE49-F238E27FC236}">
                <a16:creationId xmlns:a16="http://schemas.microsoft.com/office/drawing/2014/main" id="{6B067E7F-4C4C-B6EF-1D5E-E19DF1068299}"/>
              </a:ext>
            </a:extLst>
          </p:cNvPr>
          <p:cNvSpPr txBox="1">
            <a:spLocks/>
          </p:cNvSpPr>
          <p:nvPr/>
        </p:nvSpPr>
        <p:spPr>
          <a:xfrm>
            <a:off x="345823" y="2085342"/>
            <a:ext cx="9199829" cy="3005452"/>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gn="just">
              <a:lnSpc>
                <a:spcPct val="150000"/>
              </a:lnSpc>
              <a:buFont typeface="+mj-lt"/>
              <a:buAutoNum type="arabicPeriod"/>
            </a:pPr>
            <a:r>
              <a:rPr lang="en-US" sz="3200" dirty="0">
                <a:latin typeface="Times New Roman" panose="02020603050405020304" pitchFamily="18" charset="0"/>
                <a:cs typeface="Times New Roman" panose="02020603050405020304" pitchFamily="18" charset="0"/>
              </a:rPr>
              <a:t>Checking for null values</a:t>
            </a:r>
          </a:p>
          <a:p>
            <a:pPr marL="514350" indent="-514350" algn="just">
              <a:lnSpc>
                <a:spcPct val="150000"/>
              </a:lnSpc>
              <a:buFont typeface="+mj-lt"/>
              <a:buAutoNum type="arabicPeriod"/>
            </a:pPr>
            <a:r>
              <a:rPr lang="en-US" sz="3200" dirty="0">
                <a:latin typeface="Times New Roman" panose="02020603050405020304" pitchFamily="18" charset="0"/>
                <a:cs typeface="Times New Roman" panose="02020603050405020304" pitchFamily="18" charset="0"/>
              </a:rPr>
              <a:t>Checking for outliers</a:t>
            </a:r>
          </a:p>
          <a:p>
            <a:pPr marL="514350" indent="-514350" algn="just">
              <a:lnSpc>
                <a:spcPct val="150000"/>
              </a:lnSpc>
              <a:buFont typeface="+mj-lt"/>
              <a:buAutoNum type="arabicPeriod"/>
            </a:pPr>
            <a:r>
              <a:rPr lang="en-US" sz="3200" dirty="0">
                <a:latin typeface="Times New Roman" panose="02020603050405020304" pitchFamily="18" charset="0"/>
                <a:cs typeface="Times New Roman" panose="02020603050405020304" pitchFamily="18" charset="0"/>
              </a:rPr>
              <a:t>Checking for imbalanced data (Data standardization)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DF1-6722-9FC8-5AB8-FF65F8D5B217}"/>
              </a:ext>
            </a:extLst>
          </p:cNvPr>
          <p:cNvSpPr txBox="1">
            <a:spLocks/>
          </p:cNvSpPr>
          <p:nvPr/>
        </p:nvSpPr>
        <p:spPr>
          <a:xfrm>
            <a:off x="-1940584" y="308134"/>
            <a:ext cx="8912160" cy="1144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bg1"/>
                </a:solidFill>
                <a:latin typeface="Times New Roman" panose="02020603050405020304" pitchFamily="18" charset="0"/>
                <a:cs typeface="Times New Roman" panose="02020603050405020304" pitchFamily="18" charset="0"/>
              </a:rPr>
              <a:t>Checking for null values</a:t>
            </a:r>
          </a:p>
        </p:txBody>
      </p:sp>
      <p:pic>
        <p:nvPicPr>
          <p:cNvPr id="4" name="Picture 3" descr="Table&#10;&#10;Description automatically generated with low confidence">
            <a:extLst>
              <a:ext uri="{FF2B5EF4-FFF2-40B4-BE49-F238E27FC236}">
                <a16:creationId xmlns:a16="http://schemas.microsoft.com/office/drawing/2014/main" id="{E02F0822-DB15-F95A-1264-F7E96549150E}"/>
              </a:ext>
            </a:extLst>
          </p:cNvPr>
          <p:cNvPicPr>
            <a:picLocks noChangeAspect="1"/>
          </p:cNvPicPr>
          <p:nvPr/>
        </p:nvPicPr>
        <p:blipFill>
          <a:blip r:embed="rId2"/>
          <a:stretch>
            <a:fillRect/>
          </a:stretch>
        </p:blipFill>
        <p:spPr>
          <a:xfrm>
            <a:off x="5262716" y="1683766"/>
            <a:ext cx="2270957" cy="47019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DD3E3078-9E90-2F6F-D33D-CB44F0D5FF7A}"/>
              </a:ext>
            </a:extLst>
          </p:cNvPr>
          <p:cNvSpPr txBox="1"/>
          <p:nvPr/>
        </p:nvSpPr>
        <p:spPr>
          <a:xfrm>
            <a:off x="136044" y="4411670"/>
            <a:ext cx="4950542"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sz="2400" b="0" i="0" dirty="0">
                <a:effectLst/>
                <a:latin typeface="Times New Roman" panose="02020603050405020304" pitchFamily="18" charset="0"/>
                <a:cs typeface="Times New Roman" panose="02020603050405020304" pitchFamily="18" charset="0"/>
              </a:rPr>
              <a:t>Data is clean, there are no null values</a:t>
            </a:r>
            <a:endParaRPr lang="en-US" sz="2400" dirty="0">
              <a:latin typeface="Times New Roman" panose="02020603050405020304" pitchFamily="18" charset="0"/>
              <a:cs typeface="Times New Roman" panose="02020603050405020304" pitchFamily="18" charset="0"/>
            </a:endParaRPr>
          </a:p>
        </p:txBody>
      </p:sp>
      <p:cxnSp>
        <p:nvCxnSpPr>
          <p:cNvPr id="5" name="Connector: Elbow 4">
            <a:extLst>
              <a:ext uri="{FF2B5EF4-FFF2-40B4-BE49-F238E27FC236}">
                <a16:creationId xmlns:a16="http://schemas.microsoft.com/office/drawing/2014/main" id="{5C807DA9-6147-0BC1-BE79-A8D1F5626930}"/>
              </a:ext>
            </a:extLst>
          </p:cNvPr>
          <p:cNvCxnSpPr>
            <a:endCxn id="6" idx="2"/>
          </p:cNvCxnSpPr>
          <p:nvPr/>
        </p:nvCxnSpPr>
        <p:spPr>
          <a:xfrm rot="10800000">
            <a:off x="2611316" y="4873335"/>
            <a:ext cx="2558891" cy="6643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448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DF1-6722-9FC8-5AB8-FF65F8D5B217}"/>
              </a:ext>
            </a:extLst>
          </p:cNvPr>
          <p:cNvSpPr txBox="1">
            <a:spLocks/>
          </p:cNvSpPr>
          <p:nvPr/>
        </p:nvSpPr>
        <p:spPr>
          <a:xfrm>
            <a:off x="-2197119" y="303080"/>
            <a:ext cx="8912160" cy="1144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bg1"/>
                </a:solidFill>
                <a:latin typeface="Times New Roman" panose="02020603050405020304" pitchFamily="18" charset="0"/>
                <a:cs typeface="Times New Roman" panose="02020603050405020304" pitchFamily="18" charset="0"/>
              </a:rPr>
              <a:t>Checking for outliers</a:t>
            </a:r>
          </a:p>
        </p:txBody>
      </p:sp>
      <p:sp>
        <p:nvSpPr>
          <p:cNvPr id="6" name="TextBox 5">
            <a:extLst>
              <a:ext uri="{FF2B5EF4-FFF2-40B4-BE49-F238E27FC236}">
                <a16:creationId xmlns:a16="http://schemas.microsoft.com/office/drawing/2014/main" id="{DD3E3078-9E90-2F6F-D33D-CB44F0D5FF7A}"/>
              </a:ext>
            </a:extLst>
          </p:cNvPr>
          <p:cNvSpPr txBox="1"/>
          <p:nvPr/>
        </p:nvSpPr>
        <p:spPr>
          <a:xfrm>
            <a:off x="1876656" y="5486934"/>
            <a:ext cx="4950542" cy="523220"/>
          </a:xfrm>
          <a:prstGeom prst="rect">
            <a:avLst/>
          </a:prstGeom>
          <a:noFill/>
        </p:spPr>
        <p:txBody>
          <a:bodyPr wrap="square">
            <a:spAutoFit/>
          </a:bodyPr>
          <a:lstStyle/>
          <a:p>
            <a:pPr algn="ctr"/>
            <a:r>
              <a:rPr lang="en-US" sz="2800" b="0" i="0" dirty="0">
                <a:effectLst/>
                <a:latin typeface="Times New Roman" panose="02020603050405020304" pitchFamily="18" charset="0"/>
                <a:cs typeface="Times New Roman" panose="02020603050405020304" pitchFamily="18" charset="0"/>
              </a:rPr>
              <a:t>Outliers in BMI feature</a:t>
            </a:r>
          </a:p>
        </p:txBody>
      </p:sp>
      <p:pic>
        <p:nvPicPr>
          <p:cNvPr id="5" name="Picture 4" descr="Chart, box and whisker chart&#10;&#10;Description automatically generated">
            <a:extLst>
              <a:ext uri="{FF2B5EF4-FFF2-40B4-BE49-F238E27FC236}">
                <a16:creationId xmlns:a16="http://schemas.microsoft.com/office/drawing/2014/main" id="{7CC76663-6135-358A-3565-1183899CDC91}"/>
              </a:ext>
            </a:extLst>
          </p:cNvPr>
          <p:cNvPicPr>
            <a:picLocks noChangeAspect="1"/>
          </p:cNvPicPr>
          <p:nvPr/>
        </p:nvPicPr>
        <p:blipFill>
          <a:blip r:embed="rId2"/>
          <a:stretch>
            <a:fillRect/>
          </a:stretch>
        </p:blipFill>
        <p:spPr>
          <a:xfrm>
            <a:off x="727411" y="1653303"/>
            <a:ext cx="7249032" cy="36965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57632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DF1-6722-9FC8-5AB8-FF65F8D5B217}"/>
              </a:ext>
            </a:extLst>
          </p:cNvPr>
          <p:cNvSpPr txBox="1">
            <a:spLocks/>
          </p:cNvSpPr>
          <p:nvPr/>
        </p:nvSpPr>
        <p:spPr>
          <a:xfrm>
            <a:off x="-1342379" y="260515"/>
            <a:ext cx="8912160" cy="1144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bg1"/>
                </a:solidFill>
                <a:latin typeface="Times New Roman" panose="02020603050405020304" pitchFamily="18" charset="0"/>
                <a:cs typeface="Times New Roman" panose="02020603050405020304" pitchFamily="18" charset="0"/>
              </a:rPr>
              <a:t>Checking for imbalanced data </a:t>
            </a:r>
          </a:p>
        </p:txBody>
      </p:sp>
      <p:sp>
        <p:nvSpPr>
          <p:cNvPr id="6" name="TextBox 5">
            <a:extLst>
              <a:ext uri="{FF2B5EF4-FFF2-40B4-BE49-F238E27FC236}">
                <a16:creationId xmlns:a16="http://schemas.microsoft.com/office/drawing/2014/main" id="{DD3E3078-9E90-2F6F-D33D-CB44F0D5FF7A}"/>
              </a:ext>
            </a:extLst>
          </p:cNvPr>
          <p:cNvSpPr txBox="1"/>
          <p:nvPr/>
        </p:nvSpPr>
        <p:spPr>
          <a:xfrm>
            <a:off x="560207" y="2817758"/>
            <a:ext cx="4950542" cy="2677656"/>
          </a:xfrm>
          <a:prstGeom prst="rect">
            <a:avLst/>
          </a:prstGeom>
          <a:noFill/>
        </p:spPr>
        <p:txBody>
          <a:bodyPr wrap="square">
            <a:spAutoFit/>
          </a:bodyPr>
          <a:lstStyle/>
          <a:p>
            <a:r>
              <a:rPr lang="en-US" sz="2400" b="0" i="0" dirty="0">
                <a:effectLst/>
                <a:latin typeface="Times New Roman" panose="02020603050405020304" pitchFamily="18" charset="0"/>
                <a:cs typeface="Times New Roman" panose="02020603050405020304" pitchFamily="18" charset="0"/>
              </a:rPr>
              <a:t>There are 10X more people without Heart Disease than people with Heart Disease:</a:t>
            </a:r>
          </a:p>
          <a:p>
            <a:endParaRPr lang="en-US" sz="2400" b="0" i="0" dirty="0">
              <a:effectLst/>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a:t>
            </a:r>
            <a:r>
              <a:rPr lang="en-US" sz="2400" b="0" i="0" dirty="0">
                <a:effectLst/>
                <a:latin typeface="Times New Roman" panose="02020603050405020304" pitchFamily="18" charset="0"/>
                <a:cs typeface="Times New Roman" panose="02020603050405020304" pitchFamily="18" charset="0"/>
              </a:rPr>
              <a:t>e need to balance the data; we use oversampling to increase the yes target feature.</a:t>
            </a:r>
            <a:endParaRPr lang="en-US" sz="2400" dirty="0">
              <a:latin typeface="Times New Roman" panose="02020603050405020304" pitchFamily="18" charset="0"/>
              <a:cs typeface="Times New Roman" panose="02020603050405020304" pitchFamily="18" charset="0"/>
            </a:endParaRPr>
          </a:p>
        </p:txBody>
      </p:sp>
      <p:pic>
        <p:nvPicPr>
          <p:cNvPr id="5" name="Picture 4" descr="Chart, pie chart&#10;&#10;Description automatically generated">
            <a:extLst>
              <a:ext uri="{FF2B5EF4-FFF2-40B4-BE49-F238E27FC236}">
                <a16:creationId xmlns:a16="http://schemas.microsoft.com/office/drawing/2014/main" id="{7D72B6A3-5F69-4D13-2C7E-6C3BF23EDB9A}"/>
              </a:ext>
            </a:extLst>
          </p:cNvPr>
          <p:cNvPicPr>
            <a:picLocks noChangeAspect="1"/>
          </p:cNvPicPr>
          <p:nvPr/>
        </p:nvPicPr>
        <p:blipFill rotWithShape="1">
          <a:blip r:embed="rId2"/>
          <a:srcRect l="16913"/>
          <a:stretch/>
        </p:blipFill>
        <p:spPr>
          <a:xfrm>
            <a:off x="6219682" y="2650157"/>
            <a:ext cx="2896888" cy="30128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81750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05533" y="220290"/>
            <a:ext cx="4668249"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Modeling and Data fitting</a:t>
            </a:r>
          </a:p>
        </p:txBody>
      </p:sp>
      <p:sp>
        <p:nvSpPr>
          <p:cNvPr id="3" name="TextBox 2"/>
          <p:cNvSpPr txBox="1"/>
          <p:nvPr/>
        </p:nvSpPr>
        <p:spPr>
          <a:xfrm>
            <a:off x="3153399" y="1246264"/>
            <a:ext cx="3965248" cy="646331"/>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Models Used</a:t>
            </a:r>
          </a:p>
          <a:p>
            <a:r>
              <a:rPr lang="en-US" sz="1800" b="1" dirty="0">
                <a:latin typeface="Times New Roman" panose="02020603050405020304" pitchFamily="18" charset="0"/>
                <a:cs typeface="Times New Roman" panose="02020603050405020304" pitchFamily="18" charset="0"/>
              </a:rPr>
              <a:t> </a:t>
            </a:r>
          </a:p>
        </p:txBody>
      </p:sp>
      <p:pic>
        <p:nvPicPr>
          <p:cNvPr id="3076" name="Picture 4">
            <a:extLst>
              <a:ext uri="{FF2B5EF4-FFF2-40B4-BE49-F238E27FC236}">
                <a16:creationId xmlns:a16="http://schemas.microsoft.com/office/drawing/2014/main" id="{75D30CC4-17F5-8E5D-1C1C-009DCB1B2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037" y="1637796"/>
            <a:ext cx="5922235" cy="4592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338" y="235310"/>
            <a:ext cx="6128370"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Comparison between Classifiers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779" y="1809892"/>
            <a:ext cx="6222977" cy="323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255338" y="4173604"/>
            <a:ext cx="3205708" cy="174900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200000"/>
              </a:lnSpc>
            </a:pPr>
            <a:r>
              <a:rPr lang="en-US" dirty="0"/>
              <a:t>After trying 10 classification models, we can see that the Random forest and the KNN algorithms are the best Classifiers for this data</a:t>
            </a:r>
          </a:p>
        </p:txBody>
      </p:sp>
      <p:cxnSp>
        <p:nvCxnSpPr>
          <p:cNvPr id="6" name="Connector: Elbow 5">
            <a:extLst>
              <a:ext uri="{FF2B5EF4-FFF2-40B4-BE49-F238E27FC236}">
                <a16:creationId xmlns:a16="http://schemas.microsoft.com/office/drawing/2014/main" id="{2511A0D9-3B53-93B3-671A-D87C49531A23}"/>
              </a:ext>
            </a:extLst>
          </p:cNvPr>
          <p:cNvCxnSpPr>
            <a:stCxn id="3" idx="1"/>
            <a:endCxn id="4" idx="0"/>
          </p:cNvCxnSpPr>
          <p:nvPr/>
        </p:nvCxnSpPr>
        <p:spPr>
          <a:xfrm rot="10800000" flipV="1">
            <a:off x="1858193" y="3429000"/>
            <a:ext cx="1739587" cy="7446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993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42145ED-9133-3EE3-8C14-5F2D81AA1C70}"/>
              </a:ext>
            </a:extLst>
          </p:cNvPr>
          <p:cNvSpPr txBox="1"/>
          <p:nvPr/>
        </p:nvSpPr>
        <p:spPr>
          <a:xfrm>
            <a:off x="1015556" y="4657202"/>
            <a:ext cx="2349319"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Ahmed Elsayed</a:t>
            </a:r>
          </a:p>
        </p:txBody>
      </p:sp>
      <p:pic>
        <p:nvPicPr>
          <p:cNvPr id="12" name="Picture 11" descr="A person in a suit and bow tie standing outside&#10;&#10;Description automatically generated with low confidence">
            <a:extLst>
              <a:ext uri="{FF2B5EF4-FFF2-40B4-BE49-F238E27FC236}">
                <a16:creationId xmlns:a16="http://schemas.microsoft.com/office/drawing/2014/main" id="{7865F6BF-B82B-4C79-0AD7-A7BACE46415A}"/>
              </a:ext>
            </a:extLst>
          </p:cNvPr>
          <p:cNvPicPr>
            <a:picLocks noChangeAspect="1"/>
          </p:cNvPicPr>
          <p:nvPr/>
        </p:nvPicPr>
        <p:blipFill rotWithShape="1">
          <a:blip r:embed="rId2"/>
          <a:srcRect b="38614"/>
          <a:stretch/>
        </p:blipFill>
        <p:spPr>
          <a:xfrm>
            <a:off x="1015556" y="2165707"/>
            <a:ext cx="2531224" cy="23353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Google Shape;143;p26">
            <a:hlinkClick r:id="rId3"/>
            <a:extLst>
              <a:ext uri="{FF2B5EF4-FFF2-40B4-BE49-F238E27FC236}">
                <a16:creationId xmlns:a16="http://schemas.microsoft.com/office/drawing/2014/main" id="{4F4C223A-0DBF-8A22-31C1-32B64AD3B33E}"/>
              </a:ext>
            </a:extLst>
          </p:cNvPr>
          <p:cNvPicPr preferRelativeResize="0"/>
          <p:nvPr/>
        </p:nvPicPr>
        <p:blipFill rotWithShape="1">
          <a:blip r:embed="rId4">
            <a:alphaModFix/>
          </a:blip>
          <a:srcRect/>
          <a:stretch/>
        </p:blipFill>
        <p:spPr>
          <a:xfrm>
            <a:off x="2982832" y="4349725"/>
            <a:ext cx="507532" cy="507532"/>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49B30B6D-5A68-2560-2A50-F2230ADB65C9}"/>
              </a:ext>
            </a:extLst>
          </p:cNvPr>
          <p:cNvSpPr txBox="1"/>
          <p:nvPr/>
        </p:nvSpPr>
        <p:spPr>
          <a:xfrm>
            <a:off x="773748" y="5133888"/>
            <a:ext cx="9129077" cy="1138773"/>
          </a:xfrm>
          <a:prstGeom prst="rect">
            <a:avLst/>
          </a:prstGeom>
          <a:noFill/>
        </p:spPr>
        <p:txBody>
          <a:bodyPr wrap="square">
            <a:spAutoFit/>
          </a:bodyPr>
          <a:lstStyle/>
          <a:p>
            <a:pPr algn="just"/>
            <a:r>
              <a:rPr lang="en-US" sz="1800" dirty="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I'm a Computer Engineering student</a:t>
            </a:r>
            <a:endParaRPr lang="en-U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dirty="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in my senior year. l have a mixed interest in Software development</a:t>
            </a:r>
            <a:endParaRPr lang="en-U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dirty="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and dealing with the data such as Machine Learning, and Deep Learning.</a:t>
            </a:r>
            <a:endParaRPr lang="en-U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sp>
        <p:nvSpPr>
          <p:cNvPr id="9" name="TextBox 8">
            <a:extLst>
              <a:ext uri="{FF2B5EF4-FFF2-40B4-BE49-F238E27FC236}">
                <a16:creationId xmlns:a16="http://schemas.microsoft.com/office/drawing/2014/main" id="{23D6C0FD-8D53-A589-BD16-6FBE3E035A63}"/>
              </a:ext>
            </a:extLst>
          </p:cNvPr>
          <p:cNvSpPr txBox="1"/>
          <p:nvPr/>
        </p:nvSpPr>
        <p:spPr>
          <a:xfrm>
            <a:off x="2691925" y="1102407"/>
            <a:ext cx="3469593"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Who Am I ?</a:t>
            </a:r>
          </a:p>
        </p:txBody>
      </p:sp>
    </p:spTree>
    <p:extLst>
      <p:ext uri="{BB962C8B-B14F-4D97-AF65-F5344CB8AC3E}">
        <p14:creationId xmlns:p14="http://schemas.microsoft.com/office/powerpoint/2010/main" val="3096885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4001" y="370663"/>
            <a:ext cx="4729019" cy="523220"/>
          </a:xfrm>
          <a:prstGeom prst="rect">
            <a:avLst/>
          </a:prstGeom>
          <a:noFill/>
        </p:spPr>
        <p:txBody>
          <a:bodyPr wrap="square" rtlCol="0">
            <a:spAutoFit/>
          </a:bodyPr>
          <a:lstStyle/>
          <a:p>
            <a:r>
              <a:rPr lang="en-US" sz="2800" dirty="0">
                <a:solidFill>
                  <a:schemeClr val="bg1"/>
                </a:solidFill>
              </a:rPr>
              <a:t>KNN</a:t>
            </a:r>
          </a:p>
        </p:txBody>
      </p:sp>
      <p:pic>
        <p:nvPicPr>
          <p:cNvPr id="6" name="Picture 5">
            <a:extLst>
              <a:ext uri="{FF2B5EF4-FFF2-40B4-BE49-F238E27FC236}">
                <a16:creationId xmlns:a16="http://schemas.microsoft.com/office/drawing/2014/main" id="{29F7EDEA-FDB9-AB8A-2770-018204258ED2}"/>
              </a:ext>
            </a:extLst>
          </p:cNvPr>
          <p:cNvPicPr>
            <a:picLocks noChangeAspect="1"/>
          </p:cNvPicPr>
          <p:nvPr/>
        </p:nvPicPr>
        <p:blipFill>
          <a:blip r:embed="rId2"/>
          <a:stretch>
            <a:fillRect/>
          </a:stretch>
        </p:blipFill>
        <p:spPr>
          <a:xfrm>
            <a:off x="5268741" y="3429000"/>
            <a:ext cx="4427221" cy="2133599"/>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AFD6690-E243-2D72-B571-F77D5D5C85B9}"/>
              </a:ext>
            </a:extLst>
          </p:cNvPr>
          <p:cNvPicPr>
            <a:picLocks noChangeAspect="1"/>
          </p:cNvPicPr>
          <p:nvPr/>
        </p:nvPicPr>
        <p:blipFill>
          <a:blip r:embed="rId3"/>
          <a:stretch>
            <a:fillRect/>
          </a:stretch>
        </p:blipFill>
        <p:spPr>
          <a:xfrm>
            <a:off x="456460" y="1539624"/>
            <a:ext cx="4330024" cy="4022975"/>
          </a:xfrm>
          <a:prstGeom prst="rect">
            <a:avLst/>
          </a:prstGeom>
          <a:ln>
            <a:noFill/>
          </a:ln>
          <a:effectLst>
            <a:softEdge rad="112500"/>
          </a:effectLst>
        </p:spPr>
      </p:pic>
    </p:spTree>
    <p:extLst>
      <p:ext uri="{BB962C8B-B14F-4D97-AF65-F5344CB8AC3E}">
        <p14:creationId xmlns:p14="http://schemas.microsoft.com/office/powerpoint/2010/main" val="110288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515" y="303029"/>
            <a:ext cx="4747491" cy="523220"/>
          </a:xfrm>
          <a:prstGeom prst="rect">
            <a:avLst/>
          </a:prstGeom>
          <a:noFill/>
        </p:spPr>
        <p:txBody>
          <a:bodyPr wrap="square" rtlCol="0">
            <a:spAutoFit/>
          </a:bodyPr>
          <a:lstStyle/>
          <a:p>
            <a:r>
              <a:rPr lang="en-US" sz="2800" dirty="0">
                <a:solidFill>
                  <a:schemeClr val="bg1"/>
                </a:solidFill>
              </a:rPr>
              <a:t>Random Forest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38" y="1117096"/>
            <a:ext cx="4215968" cy="299082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730" y="2569299"/>
            <a:ext cx="4929940" cy="3352381"/>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990" y="4185668"/>
            <a:ext cx="4396740" cy="20421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8597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E7BCF-CBDD-692A-45D6-8DE7495F3613}"/>
              </a:ext>
            </a:extLst>
          </p:cNvPr>
          <p:cNvSpPr txBox="1"/>
          <p:nvPr/>
        </p:nvSpPr>
        <p:spPr>
          <a:xfrm>
            <a:off x="555476" y="1187994"/>
            <a:ext cx="4529707" cy="1323439"/>
          </a:xfrm>
          <a:prstGeom prst="rect">
            <a:avLst/>
          </a:prstGeom>
          <a:noFill/>
        </p:spPr>
        <p:txBody>
          <a:bodyPr wrap="square" rtlCol="0">
            <a:spAutoFit/>
          </a:bodyPr>
          <a:lstStyle/>
          <a:p>
            <a:r>
              <a:rPr lang="en-US" sz="4000" dirty="0"/>
              <a:t>Prevention is better than cure</a:t>
            </a:r>
          </a:p>
        </p:txBody>
      </p:sp>
      <p:sp>
        <p:nvSpPr>
          <p:cNvPr id="3" name="TextBox 2">
            <a:extLst>
              <a:ext uri="{FF2B5EF4-FFF2-40B4-BE49-F238E27FC236}">
                <a16:creationId xmlns:a16="http://schemas.microsoft.com/office/drawing/2014/main" id="{A339AC24-88FD-E899-D427-2E790A6D6350}"/>
              </a:ext>
            </a:extLst>
          </p:cNvPr>
          <p:cNvSpPr txBox="1"/>
          <p:nvPr/>
        </p:nvSpPr>
        <p:spPr>
          <a:xfrm>
            <a:off x="751115" y="3324218"/>
            <a:ext cx="5052526" cy="1421992"/>
          </a:xfrm>
          <a:prstGeom prst="rect">
            <a:avLst/>
          </a:prstGeom>
          <a:noFill/>
        </p:spPr>
        <p:txBody>
          <a:bodyPr wrap="square" rtlCol="0">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1. If you are afraid of getting a heart attack, you should stop smoking and Do some exercise.</a:t>
            </a:r>
          </a:p>
        </p:txBody>
      </p:sp>
      <p:pic>
        <p:nvPicPr>
          <p:cNvPr id="1026" name="Picture 2" descr="No Smoking PNG Warning Images, No Cigarette Smoking Clipart ...">
            <a:extLst>
              <a:ext uri="{FF2B5EF4-FFF2-40B4-BE49-F238E27FC236}">
                <a16:creationId xmlns:a16="http://schemas.microsoft.com/office/drawing/2014/main" id="{75E91C74-BC9A-6559-1EBC-EEB2C576F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147" y="2055907"/>
            <a:ext cx="1716834" cy="1713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ercise Png Hd - Exercise Cartoon Transparent Background, Png Download ,  Transparent Png Image - PNGitem">
            <a:extLst>
              <a:ext uri="{FF2B5EF4-FFF2-40B4-BE49-F238E27FC236}">
                <a16:creationId xmlns:a16="http://schemas.microsoft.com/office/drawing/2014/main" id="{B78D43E9-5120-F908-F85B-5D9FFE53D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830" y="4160045"/>
            <a:ext cx="2109126" cy="208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884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5094DC-E199-072F-5A96-9F2EBA67F81F}"/>
              </a:ext>
            </a:extLst>
          </p:cNvPr>
          <p:cNvSpPr txBox="1"/>
          <p:nvPr/>
        </p:nvSpPr>
        <p:spPr>
          <a:xfrm>
            <a:off x="636813" y="3163547"/>
            <a:ext cx="5409423" cy="1421992"/>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2. Taking enough hours for sleep on average 7 hrs. per day will help you keep your heart healthy and your brain fresh.</a:t>
            </a:r>
          </a:p>
        </p:txBody>
      </p:sp>
      <p:sp>
        <p:nvSpPr>
          <p:cNvPr id="4" name="TextBox 3">
            <a:extLst>
              <a:ext uri="{FF2B5EF4-FFF2-40B4-BE49-F238E27FC236}">
                <a16:creationId xmlns:a16="http://schemas.microsoft.com/office/drawing/2014/main" id="{671505D6-7BFE-78EF-4C31-E1F43A7E2CED}"/>
              </a:ext>
            </a:extLst>
          </p:cNvPr>
          <p:cNvSpPr txBox="1"/>
          <p:nvPr/>
        </p:nvSpPr>
        <p:spPr>
          <a:xfrm>
            <a:off x="555476" y="1187994"/>
            <a:ext cx="4529707" cy="1323439"/>
          </a:xfrm>
          <a:prstGeom prst="rect">
            <a:avLst/>
          </a:prstGeom>
          <a:noFill/>
        </p:spPr>
        <p:txBody>
          <a:bodyPr wrap="square" rtlCol="0">
            <a:spAutoFit/>
          </a:bodyPr>
          <a:lstStyle/>
          <a:p>
            <a:r>
              <a:rPr lang="en-US" sz="4000" dirty="0"/>
              <a:t>Prevention is better than cure</a:t>
            </a:r>
          </a:p>
        </p:txBody>
      </p:sp>
      <p:pic>
        <p:nvPicPr>
          <p:cNvPr id="2050" name="Picture 2" descr="Get Enough Sleep Icon, HD Png Download , Transparent Png Image - PNGitem">
            <a:extLst>
              <a:ext uri="{FF2B5EF4-FFF2-40B4-BE49-F238E27FC236}">
                <a16:creationId xmlns:a16="http://schemas.microsoft.com/office/drawing/2014/main" id="{007B6FA0-D131-3A26-94F2-CF68533A4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2139" y="2716856"/>
            <a:ext cx="2741580" cy="280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089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118422-167D-5146-646C-F82D317E707C}"/>
              </a:ext>
            </a:extLst>
          </p:cNvPr>
          <p:cNvSpPr txBox="1"/>
          <p:nvPr/>
        </p:nvSpPr>
        <p:spPr>
          <a:xfrm>
            <a:off x="767443" y="3272110"/>
            <a:ext cx="4949890" cy="1421671"/>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3. Keeping your body healthy and fit will prevent you from getting Diabetes and Heart attacks.</a:t>
            </a:r>
            <a:endParaRPr lang="en-US" sz="2000" dirty="0"/>
          </a:p>
        </p:txBody>
      </p:sp>
      <p:sp>
        <p:nvSpPr>
          <p:cNvPr id="4" name="TextBox 3">
            <a:extLst>
              <a:ext uri="{FF2B5EF4-FFF2-40B4-BE49-F238E27FC236}">
                <a16:creationId xmlns:a16="http://schemas.microsoft.com/office/drawing/2014/main" id="{668E51CC-1CFE-FEBF-4494-3D65C172DA02}"/>
              </a:ext>
            </a:extLst>
          </p:cNvPr>
          <p:cNvSpPr txBox="1"/>
          <p:nvPr/>
        </p:nvSpPr>
        <p:spPr>
          <a:xfrm>
            <a:off x="555476" y="1187994"/>
            <a:ext cx="4529707" cy="1323439"/>
          </a:xfrm>
          <a:prstGeom prst="rect">
            <a:avLst/>
          </a:prstGeom>
          <a:noFill/>
        </p:spPr>
        <p:txBody>
          <a:bodyPr wrap="square" rtlCol="0">
            <a:spAutoFit/>
          </a:bodyPr>
          <a:lstStyle/>
          <a:p>
            <a:r>
              <a:rPr lang="en-US" sz="4000" dirty="0"/>
              <a:t>Prevention is better than cure</a:t>
            </a:r>
          </a:p>
        </p:txBody>
      </p:sp>
      <p:pic>
        <p:nvPicPr>
          <p:cNvPr id="3074" name="Picture 2" descr="Healthy eating Logo PNG Vector (EPS) Free Download">
            <a:extLst>
              <a:ext uri="{FF2B5EF4-FFF2-40B4-BE49-F238E27FC236}">
                <a16:creationId xmlns:a16="http://schemas.microsoft.com/office/drawing/2014/main" id="{C1CF3B01-5ACF-139D-C8EE-22E32B731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5490" y="2644063"/>
            <a:ext cx="24288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83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nswer do you have any questions for me">
            <a:extLst>
              <a:ext uri="{FF2B5EF4-FFF2-40B4-BE49-F238E27FC236}">
                <a16:creationId xmlns:a16="http://schemas.microsoft.com/office/drawing/2014/main" id="{D56E61AE-9CAA-7A1E-90FA-801A38AC4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879" y="1190565"/>
            <a:ext cx="5763588" cy="44768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461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Photo | Creative concept thank you for your attention text on  notebook">
            <a:extLst>
              <a:ext uri="{FF2B5EF4-FFF2-40B4-BE49-F238E27FC236}">
                <a16:creationId xmlns:a16="http://schemas.microsoft.com/office/drawing/2014/main" id="{0D88F33D-EB0C-1858-49CE-E9A80E64C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6239">
            <a:off x="88346" y="1015403"/>
            <a:ext cx="9540699" cy="531159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3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3" name="Google Shape;129;p25">
            <a:extLst>
              <a:ext uri="{FF2B5EF4-FFF2-40B4-BE49-F238E27FC236}">
                <a16:creationId xmlns:a16="http://schemas.microsoft.com/office/drawing/2014/main" id="{6E674731-3CD4-67CC-CAD5-F6D29B84A9A8}"/>
              </a:ext>
            </a:extLst>
          </p:cNvPr>
          <p:cNvSpPr txBox="1"/>
          <p:nvPr/>
        </p:nvSpPr>
        <p:spPr>
          <a:xfrm>
            <a:off x="1488617" y="5302168"/>
            <a:ext cx="3840864" cy="409343"/>
          </a:xfrm>
          <a:prstGeom prst="rect">
            <a:avLst/>
          </a:prstGeom>
          <a:noFill/>
          <a:ln>
            <a:noFill/>
          </a:ln>
        </p:spPr>
        <p:txBody>
          <a:bodyPr spcFirstLastPara="1" wrap="square" lIns="0" tIns="0" rIns="0" bIns="0" anchor="t" anchorCtr="0">
            <a:spAutoFit/>
          </a:bodyPr>
          <a:lstStyle/>
          <a:p>
            <a:pPr marL="0" marR="0" lvl="0" indent="0" algn="l" rtl="0">
              <a:lnSpc>
                <a:spcPct val="139984"/>
              </a:lnSpc>
              <a:spcBef>
                <a:spcPts val="0"/>
              </a:spcBef>
              <a:spcAft>
                <a:spcPts val="0"/>
              </a:spcAft>
              <a:buNone/>
            </a:pPr>
            <a:r>
              <a:rPr lang="en" sz="1900" b="0" i="0" u="none" strike="noStrike" cap="none" dirty="0">
                <a:solidFill>
                  <a:srgbClr val="000000"/>
                </a:solidFill>
                <a:latin typeface="Times New Roman" panose="02020603050405020304" pitchFamily="18" charset="0"/>
                <a:ea typeface="DM Sans"/>
                <a:cs typeface="Times New Roman" panose="02020603050405020304" pitchFamily="18" charset="0"/>
                <a:sym typeface="DM Sans"/>
              </a:rPr>
              <a:t>Supervised By: Dr. Doaa Mahmoud</a:t>
            </a:r>
            <a:endParaRPr sz="700" dirty="0">
              <a:latin typeface="Times New Roman" panose="02020603050405020304" pitchFamily="18" charset="0"/>
              <a:cs typeface="Times New Roman" panose="02020603050405020304" pitchFamily="18" charset="0"/>
            </a:endParaRPr>
          </a:p>
        </p:txBody>
      </p:sp>
      <p:sp>
        <p:nvSpPr>
          <p:cNvPr id="4" name="Google Shape;133;p25">
            <a:extLst>
              <a:ext uri="{FF2B5EF4-FFF2-40B4-BE49-F238E27FC236}">
                <a16:creationId xmlns:a16="http://schemas.microsoft.com/office/drawing/2014/main" id="{4192B145-D5CA-6A87-4BF3-0E562F79D69C}"/>
              </a:ext>
            </a:extLst>
          </p:cNvPr>
          <p:cNvSpPr txBox="1"/>
          <p:nvPr/>
        </p:nvSpPr>
        <p:spPr>
          <a:xfrm>
            <a:off x="517267" y="2313295"/>
            <a:ext cx="4685483" cy="2400657"/>
          </a:xfrm>
          <a:prstGeom prst="rect">
            <a:avLst/>
          </a:prstGeom>
          <a:noFill/>
          <a:ln>
            <a:noFill/>
          </a:ln>
        </p:spPr>
        <p:txBody>
          <a:bodyPr spcFirstLastPara="1" wrap="square" lIns="0" tIns="0" rIns="0" bIns="0" anchor="t" anchorCtr="0">
            <a:spAutoFit/>
          </a:bodyPr>
          <a:lstStyle/>
          <a:p>
            <a:pPr algn="l" fontAlgn="base"/>
            <a:r>
              <a:rPr lang="en-US" sz="5200" b="1" dirty="0">
                <a:solidFill>
                  <a:srgbClr val="202124"/>
                </a:solidFill>
                <a:effectLst/>
                <a:latin typeface="Times New Roman" panose="02020603050405020304" pitchFamily="18" charset="0"/>
                <a:cs typeface="Times New Roman" panose="02020603050405020304" pitchFamily="18" charset="0"/>
              </a:rPr>
              <a:t>Personal Key Indicators of Heart Disease</a:t>
            </a:r>
          </a:p>
        </p:txBody>
      </p:sp>
      <p:pic>
        <p:nvPicPr>
          <p:cNvPr id="1026" name="Picture 2" descr="اعراض مرض القلب">
            <a:extLst>
              <a:ext uri="{FF2B5EF4-FFF2-40B4-BE49-F238E27FC236}">
                <a16:creationId xmlns:a16="http://schemas.microsoft.com/office/drawing/2014/main" id="{F52B8628-D920-A812-919B-33F262CB44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310"/>
          <a:stretch/>
        </p:blipFill>
        <p:spPr bwMode="auto">
          <a:xfrm>
            <a:off x="5404126" y="2481936"/>
            <a:ext cx="3499662" cy="24006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29;p25">
            <a:extLst>
              <a:ext uri="{FF2B5EF4-FFF2-40B4-BE49-F238E27FC236}">
                <a16:creationId xmlns:a16="http://schemas.microsoft.com/office/drawing/2014/main" id="{AA3C7DFC-EE75-C467-5AE4-5525B12A98A1}"/>
              </a:ext>
            </a:extLst>
          </p:cNvPr>
          <p:cNvSpPr txBox="1"/>
          <p:nvPr/>
        </p:nvSpPr>
        <p:spPr>
          <a:xfrm>
            <a:off x="2650753" y="5880152"/>
            <a:ext cx="4601318" cy="409343"/>
          </a:xfrm>
          <a:prstGeom prst="rect">
            <a:avLst/>
          </a:prstGeom>
          <a:noFill/>
          <a:ln>
            <a:noFill/>
          </a:ln>
        </p:spPr>
        <p:txBody>
          <a:bodyPr spcFirstLastPara="1" wrap="square" lIns="0" tIns="0" rIns="0" bIns="0" anchor="t" anchorCtr="0">
            <a:spAutoFit/>
          </a:bodyPr>
          <a:lstStyle/>
          <a:p>
            <a:pPr marL="0" marR="0" lvl="0" indent="0" algn="l" rtl="0">
              <a:lnSpc>
                <a:spcPct val="139984"/>
              </a:lnSpc>
              <a:spcBef>
                <a:spcPts val="0"/>
              </a:spcBef>
              <a:spcAft>
                <a:spcPts val="0"/>
              </a:spcAft>
              <a:buNone/>
            </a:pPr>
            <a:r>
              <a:rPr lang="en" sz="1900" b="0" i="0" u="none" strike="noStrike" cap="none" dirty="0">
                <a:solidFill>
                  <a:srgbClr val="000000"/>
                </a:solidFill>
                <a:latin typeface="Times New Roman" panose="02020603050405020304" pitchFamily="18" charset="0"/>
                <a:ea typeface="DM Sans"/>
                <a:cs typeface="Times New Roman" panose="02020603050405020304" pitchFamily="18" charset="0"/>
                <a:sym typeface="DM Sans"/>
              </a:rPr>
              <a:t>Supervised By: Eng. </a:t>
            </a:r>
            <a:r>
              <a:rPr lang="en-US" sz="1900" b="0" i="0" dirty="0">
                <a:solidFill>
                  <a:schemeClr val="tx1"/>
                </a:solidFill>
                <a:effectLst/>
                <a:latin typeface="Times New Roman" panose="02020603050405020304" pitchFamily="18" charset="0"/>
                <a:cs typeface="Times New Roman" panose="02020603050405020304" pitchFamily="18" charset="0"/>
              </a:rPr>
              <a:t>Mohamed Abdullah</a:t>
            </a:r>
            <a:endParaRPr sz="19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28">
            <a:extLst>
              <a:ext uri="{FF2B5EF4-FFF2-40B4-BE49-F238E27FC236}">
                <a16:creationId xmlns:a16="http://schemas.microsoft.com/office/drawing/2014/main" id="{56294188-759D-C3C6-8B14-BDFE3085838F}"/>
              </a:ext>
            </a:extLst>
          </p:cNvPr>
          <p:cNvSpPr txBox="1"/>
          <p:nvPr/>
        </p:nvSpPr>
        <p:spPr>
          <a:xfrm>
            <a:off x="1402664" y="1749638"/>
            <a:ext cx="1982510" cy="615553"/>
          </a:xfrm>
          <a:prstGeom prst="rect">
            <a:avLst/>
          </a:prstGeom>
          <a:noFill/>
          <a:ln>
            <a:noFill/>
          </a:ln>
        </p:spPr>
        <p:txBody>
          <a:bodyPr spcFirstLastPara="1" wrap="square" lIns="0" tIns="0" rIns="0" bIns="0" anchor="t" anchorCtr="0">
            <a:spAutoFit/>
          </a:bodyPr>
          <a:lstStyle/>
          <a:p>
            <a:r>
              <a:rPr lang="en-US" sz="4000" b="1" dirty="0">
                <a:latin typeface="DM Sans"/>
                <a:ea typeface="DM Sans"/>
                <a:cs typeface="DM Sans"/>
                <a:sym typeface="DM Sans"/>
              </a:rPr>
              <a:t>Agenda</a:t>
            </a:r>
            <a:endParaRPr sz="4000" dirty="0"/>
          </a:p>
        </p:txBody>
      </p:sp>
      <p:cxnSp>
        <p:nvCxnSpPr>
          <p:cNvPr id="7" name="Google Shape;181;p28">
            <a:extLst>
              <a:ext uri="{FF2B5EF4-FFF2-40B4-BE49-F238E27FC236}">
                <a16:creationId xmlns:a16="http://schemas.microsoft.com/office/drawing/2014/main" id="{F21B498D-DA13-2507-3757-200E95973D38}"/>
              </a:ext>
            </a:extLst>
          </p:cNvPr>
          <p:cNvCxnSpPr>
            <a:cxnSpLocks/>
          </p:cNvCxnSpPr>
          <p:nvPr/>
        </p:nvCxnSpPr>
        <p:spPr>
          <a:xfrm flipV="1">
            <a:off x="3498927" y="1674976"/>
            <a:ext cx="0" cy="794758"/>
          </a:xfrm>
          <a:prstGeom prst="straightConnector1">
            <a:avLst/>
          </a:prstGeom>
          <a:noFill/>
          <a:ln w="63500" cap="flat" cmpd="sng">
            <a:solidFill>
              <a:srgbClr val="000000"/>
            </a:solidFill>
            <a:prstDash val="solid"/>
            <a:round/>
            <a:headEnd type="none" w="sm" len="sm"/>
            <a:tailEnd type="none" w="sm" len="sm"/>
          </a:ln>
        </p:spPr>
      </p:cxnSp>
      <p:pic>
        <p:nvPicPr>
          <p:cNvPr id="8" name="Picture 7">
            <a:extLst>
              <a:ext uri="{FF2B5EF4-FFF2-40B4-BE49-F238E27FC236}">
                <a16:creationId xmlns:a16="http://schemas.microsoft.com/office/drawing/2014/main" id="{465D2B68-E468-4724-E8CE-D84920DC6344}"/>
              </a:ext>
            </a:extLst>
          </p:cNvPr>
          <p:cNvPicPr>
            <a:picLocks noChangeAspect="1"/>
          </p:cNvPicPr>
          <p:nvPr/>
        </p:nvPicPr>
        <p:blipFill rotWithShape="1">
          <a:blip r:embed="rId2"/>
          <a:srcRect t="11865" b="7424"/>
          <a:stretch/>
        </p:blipFill>
        <p:spPr>
          <a:xfrm>
            <a:off x="4023652" y="1549641"/>
            <a:ext cx="942468" cy="101554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Text Placeholder 1">
            <a:extLst>
              <a:ext uri="{FF2B5EF4-FFF2-40B4-BE49-F238E27FC236}">
                <a16:creationId xmlns:a16="http://schemas.microsoft.com/office/drawing/2014/main" id="{3E3DF6A0-7296-747D-701C-7EF306DF19D2}"/>
              </a:ext>
            </a:extLst>
          </p:cNvPr>
          <p:cNvSpPr txBox="1">
            <a:spLocks/>
          </p:cNvSpPr>
          <p:nvPr/>
        </p:nvSpPr>
        <p:spPr>
          <a:xfrm>
            <a:off x="1309002" y="2786751"/>
            <a:ext cx="6371768" cy="28059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Introduction to Data.</a:t>
            </a:r>
          </a:p>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Objectives.</a:t>
            </a:r>
          </a:p>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 Analysis.</a:t>
            </a:r>
          </a:p>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 Preprocessing.</a:t>
            </a:r>
          </a:p>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Modeling.</a:t>
            </a:r>
          </a:p>
          <a:p>
            <a:pPr marL="278503" indent="-278503"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Business Solution and Recommendations.</a:t>
            </a:r>
          </a:p>
        </p:txBody>
      </p:sp>
    </p:spTree>
    <p:extLst>
      <p:ext uri="{BB962C8B-B14F-4D97-AF65-F5344CB8AC3E}">
        <p14:creationId xmlns:p14="http://schemas.microsoft.com/office/powerpoint/2010/main" val="1839063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0;p28">
            <a:extLst>
              <a:ext uri="{FF2B5EF4-FFF2-40B4-BE49-F238E27FC236}">
                <a16:creationId xmlns:a16="http://schemas.microsoft.com/office/drawing/2014/main" id="{AAC561AC-7CB3-65A3-7578-6C5FBE31AA15}"/>
              </a:ext>
            </a:extLst>
          </p:cNvPr>
          <p:cNvSpPr txBox="1"/>
          <p:nvPr/>
        </p:nvSpPr>
        <p:spPr>
          <a:xfrm>
            <a:off x="582320" y="1361430"/>
            <a:ext cx="4672546" cy="126911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800" b="1" i="0" u="none" strike="noStrike" cap="none" dirty="0">
                <a:solidFill>
                  <a:srgbClr val="000000"/>
                </a:solidFill>
                <a:latin typeface="DM Sans"/>
                <a:ea typeface="DM Sans"/>
                <a:cs typeface="DM Sans"/>
                <a:sym typeface="DM Sans"/>
              </a:rPr>
              <a:t>Problem</a:t>
            </a:r>
            <a:endParaRPr sz="700" dirty="0"/>
          </a:p>
          <a:p>
            <a:pPr marL="0" marR="0" lvl="0" indent="0" algn="l" rtl="0">
              <a:lnSpc>
                <a:spcPct val="100000"/>
              </a:lnSpc>
              <a:spcBef>
                <a:spcPts val="0"/>
              </a:spcBef>
              <a:spcAft>
                <a:spcPts val="0"/>
              </a:spcAft>
              <a:buNone/>
            </a:pPr>
            <a:r>
              <a:rPr lang="en" sz="4800" b="1" i="0" u="none" strike="noStrike" cap="none" dirty="0">
                <a:solidFill>
                  <a:srgbClr val="000000"/>
                </a:solidFill>
                <a:latin typeface="DM Sans"/>
                <a:ea typeface="DM Sans"/>
                <a:cs typeface="DM Sans"/>
                <a:sym typeface="DM Sans"/>
              </a:rPr>
              <a:t>Definition</a:t>
            </a:r>
            <a:endParaRPr sz="700" dirty="0"/>
          </a:p>
        </p:txBody>
      </p:sp>
      <p:cxnSp>
        <p:nvCxnSpPr>
          <p:cNvPr id="3" name="Google Shape;181;p28">
            <a:extLst>
              <a:ext uri="{FF2B5EF4-FFF2-40B4-BE49-F238E27FC236}">
                <a16:creationId xmlns:a16="http://schemas.microsoft.com/office/drawing/2014/main" id="{80642B8A-2D9D-856B-8098-7F5A75EA61DF}"/>
              </a:ext>
            </a:extLst>
          </p:cNvPr>
          <p:cNvCxnSpPr>
            <a:cxnSpLocks/>
          </p:cNvCxnSpPr>
          <p:nvPr/>
        </p:nvCxnSpPr>
        <p:spPr>
          <a:xfrm flipV="1">
            <a:off x="3797647" y="1511929"/>
            <a:ext cx="0" cy="1118611"/>
          </a:xfrm>
          <a:prstGeom prst="straightConnector1">
            <a:avLst/>
          </a:prstGeom>
          <a:noFill/>
          <a:ln w="63500" cap="flat" cmpd="sng">
            <a:solidFill>
              <a:srgbClr val="000000"/>
            </a:solidFill>
            <a:prstDash val="solid"/>
            <a:round/>
            <a:headEnd type="none" w="sm" len="sm"/>
            <a:tailEnd type="none" w="sm" len="sm"/>
          </a:ln>
        </p:spPr>
      </p:cxnSp>
      <p:sp>
        <p:nvSpPr>
          <p:cNvPr id="6" name="TextBox 5">
            <a:extLst>
              <a:ext uri="{FF2B5EF4-FFF2-40B4-BE49-F238E27FC236}">
                <a16:creationId xmlns:a16="http://schemas.microsoft.com/office/drawing/2014/main" id="{BFD66843-E26D-2D94-1E7F-0C4105CCCBE8}"/>
              </a:ext>
            </a:extLst>
          </p:cNvPr>
          <p:cNvSpPr txBox="1"/>
          <p:nvPr/>
        </p:nvSpPr>
        <p:spPr>
          <a:xfrm>
            <a:off x="582320" y="3275111"/>
            <a:ext cx="3215326" cy="307777"/>
          </a:xfrm>
          <a:prstGeom prst="rect">
            <a:avLst/>
          </a:prstGeom>
          <a:noFill/>
        </p:spPr>
        <p:txBody>
          <a:bodyPr wrap="square" rtlCol="0">
            <a:spAutoFit/>
          </a:bodyPr>
          <a:lstStyle/>
          <a:p>
            <a:pPr algn="l" fontAlgn="base"/>
            <a:r>
              <a:rPr lang="en-US" b="1" i="0" dirty="0">
                <a:solidFill>
                  <a:srgbClr val="202124"/>
                </a:solidFill>
                <a:effectLst/>
                <a:latin typeface="Times New Roman" panose="02020603050405020304" pitchFamily="18" charset="0"/>
                <a:cs typeface="Times New Roman" panose="02020603050405020304" pitchFamily="18" charset="0"/>
              </a:rPr>
              <a:t>About Dataset</a:t>
            </a:r>
          </a:p>
        </p:txBody>
      </p:sp>
      <p:sp>
        <p:nvSpPr>
          <p:cNvPr id="8" name="TextBox 7">
            <a:extLst>
              <a:ext uri="{FF2B5EF4-FFF2-40B4-BE49-F238E27FC236}">
                <a16:creationId xmlns:a16="http://schemas.microsoft.com/office/drawing/2014/main" id="{7DC0241D-AAB2-7B24-09D3-7EE493FB3310}"/>
              </a:ext>
            </a:extLst>
          </p:cNvPr>
          <p:cNvSpPr txBox="1"/>
          <p:nvPr/>
        </p:nvSpPr>
        <p:spPr>
          <a:xfrm>
            <a:off x="582320" y="3582888"/>
            <a:ext cx="4952244" cy="646331"/>
          </a:xfrm>
          <a:prstGeom prst="rect">
            <a:avLst/>
          </a:prstGeom>
          <a:noFill/>
        </p:spPr>
        <p:txBody>
          <a:bodyPr wrap="square">
            <a:spAutoFit/>
          </a:bodyPr>
          <a:lstStyle/>
          <a:p>
            <a:pPr algn="l" fontAlgn="base"/>
            <a:r>
              <a:rPr lang="en-US" sz="1800" b="0" i="0" dirty="0">
                <a:solidFill>
                  <a:srgbClr val="000000"/>
                </a:solidFill>
                <a:effectLst/>
                <a:latin typeface="Times New Roman" panose="02020603050405020304" pitchFamily="18" charset="0"/>
                <a:cs typeface="Times New Roman" panose="02020603050405020304" pitchFamily="18" charset="0"/>
              </a:rPr>
              <a:t>2020 annual CDC survey data of 400k adults related to their health status</a:t>
            </a:r>
          </a:p>
        </p:txBody>
      </p:sp>
      <p:pic>
        <p:nvPicPr>
          <p:cNvPr id="3074" name="Picture 2">
            <a:extLst>
              <a:ext uri="{FF2B5EF4-FFF2-40B4-BE49-F238E27FC236}">
                <a16:creationId xmlns:a16="http://schemas.microsoft.com/office/drawing/2014/main" id="{BF125AA9-1E40-7BF9-1E3D-066C40201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437" y="1287385"/>
            <a:ext cx="2350370" cy="15676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26F1C25-AF04-CE31-B33E-CF7CEEC2CAE5}"/>
              </a:ext>
            </a:extLst>
          </p:cNvPr>
          <p:cNvSpPr txBox="1"/>
          <p:nvPr/>
        </p:nvSpPr>
        <p:spPr>
          <a:xfrm>
            <a:off x="582320" y="4535236"/>
            <a:ext cx="4952244" cy="369332"/>
          </a:xfrm>
          <a:prstGeom prst="rect">
            <a:avLst/>
          </a:prstGeom>
          <a:noFill/>
        </p:spPr>
        <p:txBody>
          <a:bodyPr wrap="square">
            <a:spAutoFit/>
          </a:bodyPr>
          <a:lstStyle/>
          <a:p>
            <a:pPr algn="l" fontAlgn="base"/>
            <a:r>
              <a:rPr lang="en-US" sz="1800" b="1" i="0" dirty="0">
                <a:solidFill>
                  <a:srgbClr val="000000"/>
                </a:solidFill>
                <a:effectLst/>
                <a:latin typeface="Times New Roman" panose="02020603050405020304" pitchFamily="18" charset="0"/>
                <a:cs typeface="Times New Roman" panose="02020603050405020304" pitchFamily="18" charset="0"/>
              </a:rPr>
              <a:t>What topic does the dataset cover?</a:t>
            </a:r>
          </a:p>
        </p:txBody>
      </p:sp>
      <p:sp>
        <p:nvSpPr>
          <p:cNvPr id="12" name="TextBox 11">
            <a:extLst>
              <a:ext uri="{FF2B5EF4-FFF2-40B4-BE49-F238E27FC236}">
                <a16:creationId xmlns:a16="http://schemas.microsoft.com/office/drawing/2014/main" id="{500F1277-E0B9-103E-D2FB-4B6A4FA80837}"/>
              </a:ext>
            </a:extLst>
          </p:cNvPr>
          <p:cNvSpPr txBox="1"/>
          <p:nvPr/>
        </p:nvSpPr>
        <p:spPr>
          <a:xfrm>
            <a:off x="674484" y="4973350"/>
            <a:ext cx="4952244" cy="584775"/>
          </a:xfrm>
          <a:prstGeom prst="rect">
            <a:avLst/>
          </a:prstGeom>
          <a:noFill/>
        </p:spPr>
        <p:txBody>
          <a:bodyPr wrap="square">
            <a:spAutoFit/>
          </a:bodyPr>
          <a:lstStyle/>
          <a:p>
            <a:pPr marL="285750" indent="-285750">
              <a:buFont typeface="Wingdings" panose="05000000000000000000" pitchFamily="2" charset="2"/>
              <a:buChar char="Ø"/>
            </a:pPr>
            <a:r>
              <a:rPr lang="en-US" sz="1600" b="1" i="0" dirty="0">
                <a:effectLst/>
                <a:latin typeface="Times New Roman" panose="02020603050405020304" pitchFamily="18" charset="0"/>
                <a:cs typeface="Times New Roman" panose="02020603050405020304" pitchFamily="18" charset="0"/>
              </a:rPr>
              <a:t>heart disease </a:t>
            </a:r>
            <a:r>
              <a:rPr lang="en-US" sz="1600" b="0" i="0" dirty="0">
                <a:effectLst/>
                <a:latin typeface="Times New Roman" panose="02020603050405020304" pitchFamily="18" charset="0"/>
                <a:cs typeface="Times New Roman" panose="02020603050405020304" pitchFamily="18" charset="0"/>
              </a:rPr>
              <a:t>is one of the leading causes of death for people in the </a:t>
            </a:r>
            <a:r>
              <a:rPr lang="en-US" sz="1600" b="1" i="0" dirty="0">
                <a:effectLst/>
                <a:latin typeface="Times New Roman" panose="02020603050405020304" pitchFamily="18" charset="0"/>
                <a:cs typeface="Times New Roman" panose="02020603050405020304" pitchFamily="18" charset="0"/>
              </a:rPr>
              <a:t>US</a:t>
            </a:r>
            <a:endParaRPr lang="en-US" sz="16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AB9F9BA-2511-F9FA-D357-250D0EAE6860}"/>
              </a:ext>
            </a:extLst>
          </p:cNvPr>
          <p:cNvSpPr txBox="1"/>
          <p:nvPr/>
        </p:nvSpPr>
        <p:spPr>
          <a:xfrm>
            <a:off x="674484" y="5633232"/>
            <a:ext cx="4952244" cy="584775"/>
          </a:xfrm>
          <a:prstGeom prst="rect">
            <a:avLst/>
          </a:prstGeom>
          <a:noFill/>
        </p:spPr>
        <p:txBody>
          <a:bodyPr wrap="square">
            <a:spAutoFit/>
          </a:bodyPr>
          <a:lstStyle/>
          <a:p>
            <a:pPr marL="285750" indent="-285750">
              <a:buFont typeface="Wingdings" panose="05000000000000000000" pitchFamily="2" charset="2"/>
              <a:buChar char="Ø"/>
            </a:pPr>
            <a:r>
              <a:rPr lang="en-US" sz="1600" b="0" i="0" dirty="0">
                <a:effectLst/>
                <a:latin typeface="Times New Roman" panose="02020603050405020304" pitchFamily="18" charset="0"/>
                <a:cs typeface="Times New Roman" panose="02020603050405020304" pitchFamily="18" charset="0"/>
              </a:rPr>
              <a:t>About half of all Americans (47%) have at least 1 of 3 </a:t>
            </a:r>
            <a:r>
              <a:rPr lang="en-US" sz="1600" b="1" i="0" dirty="0">
                <a:effectLst/>
                <a:latin typeface="Times New Roman" panose="02020603050405020304" pitchFamily="18" charset="0"/>
                <a:cs typeface="Times New Roman" panose="02020603050405020304" pitchFamily="18" charset="0"/>
              </a:rPr>
              <a:t>key risk factors</a:t>
            </a:r>
            <a:r>
              <a:rPr lang="en-US" sz="1600" b="0" i="0" dirty="0">
                <a:effectLst/>
                <a:latin typeface="Times New Roman" panose="02020603050405020304" pitchFamily="18" charset="0"/>
                <a:cs typeface="Times New Roman" panose="02020603050405020304" pitchFamily="18" charset="0"/>
              </a:rPr>
              <a:t> for heart disease</a:t>
            </a:r>
            <a:endParaRPr lang="en-US"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E1799AA-5C8F-B53D-3D47-C81A4217AC7D}"/>
              </a:ext>
            </a:extLst>
          </p:cNvPr>
          <p:cNvSpPr txBox="1"/>
          <p:nvPr/>
        </p:nvSpPr>
        <p:spPr>
          <a:xfrm>
            <a:off x="6599719" y="3582888"/>
            <a:ext cx="1798320" cy="45089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Key Factors</a:t>
            </a:r>
          </a:p>
          <a:p>
            <a:pPr>
              <a:lnSpc>
                <a:spcPct val="150000"/>
              </a:lnSpc>
            </a:pPr>
            <a:r>
              <a:rPr lang="en-US" b="0" i="0" dirty="0">
                <a:effectLst/>
                <a:latin typeface="Times New Roman" panose="02020603050405020304" pitchFamily="18" charset="0"/>
                <a:cs typeface="Times New Roman" panose="02020603050405020304" pitchFamily="18" charset="0"/>
              </a:rPr>
              <a:t>1. high blood pressure</a:t>
            </a:r>
          </a:p>
          <a:p>
            <a:pPr>
              <a:lnSpc>
                <a:spcPct val="150000"/>
              </a:lnSpc>
            </a:pPr>
            <a:r>
              <a:rPr lang="en-US" b="0" i="0" dirty="0">
                <a:effectLst/>
                <a:latin typeface="Times New Roman" panose="02020603050405020304" pitchFamily="18" charset="0"/>
                <a:cs typeface="Times New Roman" panose="02020603050405020304" pitchFamily="18" charset="0"/>
              </a:rPr>
              <a:t>2. high cholesterol</a:t>
            </a:r>
          </a:p>
          <a:p>
            <a:pPr>
              <a:lnSpc>
                <a:spcPct val="150000"/>
              </a:lnSpc>
            </a:pPr>
            <a:r>
              <a:rPr lang="en-US" b="0" i="0" dirty="0">
                <a:effectLst/>
                <a:latin typeface="Times New Roman" panose="02020603050405020304" pitchFamily="18" charset="0"/>
                <a:cs typeface="Times New Roman" panose="02020603050405020304" pitchFamily="18" charset="0"/>
              </a:rPr>
              <a:t>3. smoking </a:t>
            </a:r>
          </a:p>
          <a:p>
            <a:pPr>
              <a:lnSpc>
                <a:spcPct val="150000"/>
              </a:lnSpc>
            </a:pPr>
            <a:r>
              <a:rPr lang="en-US" dirty="0">
                <a:latin typeface="Times New Roman" panose="02020603050405020304" pitchFamily="18" charset="0"/>
                <a:cs typeface="Times New Roman" panose="02020603050405020304" pitchFamily="18" charset="0"/>
              </a:rPr>
              <a:t>4. </a:t>
            </a:r>
            <a:r>
              <a:rPr lang="en-US" b="0" i="0" dirty="0">
                <a:effectLst/>
                <a:latin typeface="Times New Roman" panose="02020603050405020304" pitchFamily="18" charset="0"/>
                <a:cs typeface="Times New Roman" panose="02020603050405020304" pitchFamily="18" charset="0"/>
              </a:rPr>
              <a:t>diabetic status</a:t>
            </a:r>
          </a:p>
          <a:p>
            <a:pPr>
              <a:lnSpc>
                <a:spcPct val="150000"/>
              </a:lnSpc>
            </a:pPr>
            <a:r>
              <a:rPr lang="en-US" b="0" i="0" dirty="0">
                <a:effectLst/>
                <a:latin typeface="Times New Roman" panose="02020603050405020304" pitchFamily="18" charset="0"/>
                <a:cs typeface="Times New Roman" panose="02020603050405020304" pitchFamily="18" charset="0"/>
              </a:rPr>
              <a:t>5. obesity (high BMI) 6. physical activity</a:t>
            </a:r>
          </a:p>
          <a:p>
            <a:pPr>
              <a:lnSpc>
                <a:spcPct val="150000"/>
              </a:lnSpc>
            </a:pPr>
            <a:r>
              <a:rPr lang="en-US" b="0" i="0" dirty="0">
                <a:effectLst/>
                <a:latin typeface="Times New Roman" panose="02020603050405020304" pitchFamily="18" charset="0"/>
                <a:cs typeface="Times New Roman" panose="02020603050405020304" pitchFamily="18" charset="0"/>
              </a:rPr>
              <a:t>7. drinking alcohol</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239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2;p33">
            <a:extLst>
              <a:ext uri="{FF2B5EF4-FFF2-40B4-BE49-F238E27FC236}">
                <a16:creationId xmlns:a16="http://schemas.microsoft.com/office/drawing/2014/main" id="{DAC5C7A2-A2E2-0CAF-2D10-3BCC1191B4DF}"/>
              </a:ext>
            </a:extLst>
          </p:cNvPr>
          <p:cNvSpPr txBox="1"/>
          <p:nvPr/>
        </p:nvSpPr>
        <p:spPr>
          <a:xfrm>
            <a:off x="198254" y="690303"/>
            <a:ext cx="4264766" cy="1451166"/>
          </a:xfrm>
          <a:prstGeom prst="rect">
            <a:avLst/>
          </a:prstGeom>
          <a:noFill/>
          <a:ln>
            <a:noFill/>
          </a:ln>
        </p:spPr>
        <p:txBody>
          <a:bodyPr spcFirstLastPara="1" wrap="square" lIns="0" tIns="0" rIns="0" bIns="0" anchor="t" anchorCtr="0">
            <a:spAutoFit/>
          </a:bodyPr>
          <a:lstStyle/>
          <a:p>
            <a:pPr marL="0" marR="0" lvl="0" indent="0" algn="l" rtl="0">
              <a:lnSpc>
                <a:spcPct val="115373"/>
              </a:lnSpc>
              <a:spcBef>
                <a:spcPts val="0"/>
              </a:spcBef>
              <a:spcAft>
                <a:spcPts val="0"/>
              </a:spcAft>
              <a:buNone/>
            </a:pPr>
            <a:r>
              <a:rPr lang="en" sz="3400" b="1" i="0" u="none" strike="noStrike" cap="none" dirty="0">
                <a:solidFill>
                  <a:schemeClr val="bg1"/>
                </a:solidFill>
                <a:latin typeface="DM Sans"/>
                <a:ea typeface="DM Sans"/>
                <a:cs typeface="DM Sans"/>
                <a:sym typeface="DM Sans"/>
              </a:rPr>
              <a:t>Data</a:t>
            </a:r>
            <a:r>
              <a:rPr lang="en" sz="3400" b="1" i="0" u="none" strike="noStrike" cap="none" dirty="0">
                <a:solidFill>
                  <a:srgbClr val="000000"/>
                </a:solidFill>
                <a:latin typeface="DM Sans"/>
                <a:ea typeface="DM Sans"/>
                <a:cs typeface="DM Sans"/>
                <a:sym typeface="DM Sans"/>
              </a:rPr>
              <a:t> </a:t>
            </a:r>
          </a:p>
          <a:p>
            <a:pPr marL="0" marR="0" lvl="0" indent="0" algn="l" rtl="0">
              <a:lnSpc>
                <a:spcPct val="115373"/>
              </a:lnSpc>
              <a:spcBef>
                <a:spcPts val="0"/>
              </a:spcBef>
              <a:spcAft>
                <a:spcPts val="0"/>
              </a:spcAft>
              <a:buNone/>
            </a:pPr>
            <a:r>
              <a:rPr lang="en" sz="4800" b="1" i="0" u="none" strike="noStrike" cap="none" dirty="0">
                <a:solidFill>
                  <a:srgbClr val="000000"/>
                </a:solidFill>
                <a:latin typeface="DM Sans"/>
                <a:ea typeface="DM Sans"/>
                <a:cs typeface="DM Sans"/>
                <a:sym typeface="DM Sans"/>
              </a:rPr>
              <a:t>Descripti      n</a:t>
            </a:r>
            <a:endParaRPr sz="4800" dirty="0"/>
          </a:p>
        </p:txBody>
      </p:sp>
      <mc:AlternateContent xmlns:mc="http://schemas.openxmlformats.org/markup-compatibility/2006">
        <mc:Choice xmlns:am3d="http://schemas.microsoft.com/office/drawing/2017/model3d" Requires="am3d">
          <p:graphicFrame>
            <p:nvGraphicFramePr>
              <p:cNvPr id="4" name="3D Model 3" descr="Heart">
                <a:extLst>
                  <a:ext uri="{FF2B5EF4-FFF2-40B4-BE49-F238E27FC236}">
                    <a16:creationId xmlns:a16="http://schemas.microsoft.com/office/drawing/2014/main" id="{FB694EB4-82F4-FA76-8382-F928752B4AB8}"/>
                  </a:ext>
                </a:extLst>
              </p:cNvPr>
              <p:cNvGraphicFramePr>
                <a:graphicFrameLocks noChangeAspect="1"/>
              </p:cNvGraphicFramePr>
              <p:nvPr>
                <p:extLst>
                  <p:ext uri="{D42A27DB-BD31-4B8C-83A1-F6EECF244321}">
                    <p14:modId xmlns:p14="http://schemas.microsoft.com/office/powerpoint/2010/main" val="4120023757"/>
                  </p:ext>
                </p:extLst>
              </p:nvPr>
            </p:nvGraphicFramePr>
            <p:xfrm>
              <a:off x="2982799" y="1328376"/>
              <a:ext cx="760259" cy="707590"/>
            </p:xfrm>
            <a:graphic>
              <a:graphicData uri="http://schemas.microsoft.com/office/drawing/2017/model3d">
                <am3d:model3d r:embed="rId2">
                  <am3d:spPr>
                    <a:xfrm>
                      <a:off x="0" y="0"/>
                      <a:ext cx="760259" cy="707590"/>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191373" ay="901963" az="-49681"/>
                    <am3d:postTrans dx="0" dy="0" dz="0"/>
                  </am3d:trans>
                  <am3d:raster rName="Office3DRenderer" rVer="16.0.8326">
                    <am3d:blip r:embed="rId3"/>
                  </am3d:raster>
                  <am3d:objViewport viewportSz="10399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eart">
                <a:extLst>
                  <a:ext uri="{FF2B5EF4-FFF2-40B4-BE49-F238E27FC236}">
                    <a16:creationId xmlns:a16="http://schemas.microsoft.com/office/drawing/2014/main" id="{FB694EB4-82F4-FA76-8382-F928752B4AB8}"/>
                  </a:ext>
                </a:extLst>
              </p:cNvPr>
              <p:cNvPicPr>
                <a:picLocks noGrp="1" noRot="1" noChangeAspect="1" noMove="1" noResize="1" noEditPoints="1" noAdjustHandles="1" noChangeArrowheads="1" noChangeShapeType="1" noCrop="1"/>
              </p:cNvPicPr>
              <p:nvPr/>
            </p:nvPicPr>
            <p:blipFill>
              <a:blip r:embed="rId3"/>
              <a:stretch>
                <a:fillRect/>
              </a:stretch>
            </p:blipFill>
            <p:spPr>
              <a:xfrm>
                <a:off x="2982799" y="1328376"/>
                <a:ext cx="760259" cy="707590"/>
              </a:xfrm>
              <a:prstGeom prst="rect">
                <a:avLst/>
              </a:prstGeom>
            </p:spPr>
          </p:pic>
        </mc:Fallback>
      </mc:AlternateContent>
      <p:pic>
        <p:nvPicPr>
          <p:cNvPr id="1030" name="Picture 6">
            <a:extLst>
              <a:ext uri="{FF2B5EF4-FFF2-40B4-BE49-F238E27FC236}">
                <a16:creationId xmlns:a16="http://schemas.microsoft.com/office/drawing/2014/main" id="{E7A7FFFA-139C-5CFA-7B88-2963BEF28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3770" y="221593"/>
            <a:ext cx="6339290" cy="62438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74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D65186-BECA-7960-F521-6ED3700BF3FA}"/>
              </a:ext>
            </a:extLst>
          </p:cNvPr>
          <p:cNvSpPr txBox="1"/>
          <p:nvPr/>
        </p:nvSpPr>
        <p:spPr>
          <a:xfrm>
            <a:off x="324740" y="1230529"/>
            <a:ext cx="3119215"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Objectives</a:t>
            </a:r>
            <a:r>
              <a:rPr lang="en-US" sz="2800" dirty="0">
                <a:latin typeface="Times New Roman" panose="02020603050405020304" pitchFamily="18" charset="0"/>
                <a:cs typeface="Times New Roman" panose="02020603050405020304" pitchFamily="18" charset="0"/>
              </a:rPr>
              <a:t> </a:t>
            </a:r>
          </a:p>
        </p:txBody>
      </p:sp>
      <p:cxnSp>
        <p:nvCxnSpPr>
          <p:cNvPr id="3" name="Google Shape;181;p28">
            <a:extLst>
              <a:ext uri="{FF2B5EF4-FFF2-40B4-BE49-F238E27FC236}">
                <a16:creationId xmlns:a16="http://schemas.microsoft.com/office/drawing/2014/main" id="{EA52DB6D-7B7A-C2FA-1207-1FC025786DAC}"/>
              </a:ext>
            </a:extLst>
          </p:cNvPr>
          <p:cNvCxnSpPr>
            <a:cxnSpLocks/>
          </p:cNvCxnSpPr>
          <p:nvPr/>
        </p:nvCxnSpPr>
        <p:spPr>
          <a:xfrm flipV="1">
            <a:off x="3319082" y="1140079"/>
            <a:ext cx="0" cy="921447"/>
          </a:xfrm>
          <a:prstGeom prst="straightConnector1">
            <a:avLst/>
          </a:prstGeom>
          <a:noFill/>
          <a:ln w="63500" cap="flat" cmpd="sng">
            <a:solidFill>
              <a:srgbClr val="000000"/>
            </a:solidFill>
            <a:prstDash val="solid"/>
            <a:round/>
            <a:headEnd type="none" w="sm" len="sm"/>
            <a:tailEnd type="none" w="sm" len="sm"/>
          </a:ln>
        </p:spPr>
      </p:cxnSp>
      <mc:AlternateContent xmlns:mc="http://schemas.openxmlformats.org/markup-compatibility/2006">
        <mc:Choice xmlns:am3d="http://schemas.microsoft.com/office/drawing/2017/model3d" Requires="am3d">
          <p:graphicFrame>
            <p:nvGraphicFramePr>
              <p:cNvPr id="5" name="3D Model 4" descr="Bullseye">
                <a:extLst>
                  <a:ext uri="{FF2B5EF4-FFF2-40B4-BE49-F238E27FC236}">
                    <a16:creationId xmlns:a16="http://schemas.microsoft.com/office/drawing/2014/main" id="{CBDDA40F-8EFF-58E7-42F0-007E3C730BE8}"/>
                  </a:ext>
                </a:extLst>
              </p:cNvPr>
              <p:cNvGraphicFramePr>
                <a:graphicFrameLocks noChangeAspect="1"/>
              </p:cNvGraphicFramePr>
              <p:nvPr>
                <p:extLst>
                  <p:ext uri="{D42A27DB-BD31-4B8C-83A1-F6EECF244321}">
                    <p14:modId xmlns:p14="http://schemas.microsoft.com/office/powerpoint/2010/main" val="2911683720"/>
                  </p:ext>
                </p:extLst>
              </p:nvPr>
            </p:nvGraphicFramePr>
            <p:xfrm>
              <a:off x="3529604" y="915973"/>
              <a:ext cx="1525586" cy="1246113"/>
            </p:xfrm>
            <a:graphic>
              <a:graphicData uri="http://schemas.microsoft.com/office/drawing/2017/model3d">
                <am3d:model3d r:embed="rId2">
                  <am3d:spPr>
                    <a:xfrm>
                      <a:off x="0" y="0"/>
                      <a:ext cx="1525586" cy="1246113"/>
                    </a:xfrm>
                    <a:prstGeom prst="rect">
                      <a:avLst/>
                    </a:prstGeom>
                  </am3d:spPr>
                  <am3d:camera>
                    <am3d:pos x="0" y="0" z="60296466"/>
                    <am3d:up dx="0" dy="36000000" dz="0"/>
                    <am3d:lookAt x="0" y="0" z="0"/>
                    <am3d:perspective fov="2700000"/>
                  </am3d:camera>
                  <am3d:trans>
                    <am3d:meterPerModelUnit n="72309" d="1000000"/>
                    <am3d:preTrans dx="-1" dy="-10762396" dz="-4674376"/>
                    <am3d:scale>
                      <am3d:sx n="1000000" d="1000000"/>
                      <am3d:sy n="1000000" d="1000000"/>
                      <am3d:sz n="1000000" d="1000000"/>
                    </am3d:scale>
                    <am3d:rot ax="363277" ay="2287460" az="224784"/>
                    <am3d:postTrans dx="0" dy="0" dz="0"/>
                  </am3d:trans>
                  <am3d:raster rName="Office3DRenderer" rVer="16.0.8326">
                    <am3d:blip r:embed="rId3"/>
                  </am3d:raster>
                  <am3d:objViewport viewportSz="25910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ullseye">
                <a:extLst>
                  <a:ext uri="{FF2B5EF4-FFF2-40B4-BE49-F238E27FC236}">
                    <a16:creationId xmlns:a16="http://schemas.microsoft.com/office/drawing/2014/main" id="{CBDDA40F-8EFF-58E7-42F0-007E3C730BE8}"/>
                  </a:ext>
                </a:extLst>
              </p:cNvPr>
              <p:cNvPicPr>
                <a:picLocks noGrp="1" noRot="1" noChangeAspect="1" noMove="1" noResize="1" noEditPoints="1" noAdjustHandles="1" noChangeArrowheads="1" noChangeShapeType="1" noCrop="1"/>
              </p:cNvPicPr>
              <p:nvPr/>
            </p:nvPicPr>
            <p:blipFill>
              <a:blip r:embed="rId3"/>
              <a:stretch>
                <a:fillRect/>
              </a:stretch>
            </p:blipFill>
            <p:spPr>
              <a:xfrm>
                <a:off x="3529604" y="915973"/>
                <a:ext cx="1525586" cy="1246113"/>
              </a:xfrm>
              <a:prstGeom prst="rect">
                <a:avLst/>
              </a:prstGeom>
            </p:spPr>
          </p:pic>
        </mc:Fallback>
      </mc:AlternateContent>
      <p:sp>
        <p:nvSpPr>
          <p:cNvPr id="6" name="TextBox 5">
            <a:extLst>
              <a:ext uri="{FF2B5EF4-FFF2-40B4-BE49-F238E27FC236}">
                <a16:creationId xmlns:a16="http://schemas.microsoft.com/office/drawing/2014/main" id="{AF034B9A-ED1D-DE94-7C89-25E4C2EB2E46}"/>
              </a:ext>
            </a:extLst>
          </p:cNvPr>
          <p:cNvSpPr txBox="1"/>
          <p:nvPr/>
        </p:nvSpPr>
        <p:spPr>
          <a:xfrm>
            <a:off x="963810" y="2672142"/>
            <a:ext cx="8077640" cy="2448747"/>
          </a:xfrm>
          <a:prstGeom prst="rect">
            <a:avLst/>
          </a:prstGeom>
          <a:noFill/>
        </p:spPr>
        <p:txBody>
          <a:bodyPr wrap="square" rtlCol="0">
            <a:spAutoFit/>
          </a:bodyPr>
          <a:lstStyle/>
          <a:p>
            <a:pPr marL="342900" indent="-342900" algn="just">
              <a:lnSpc>
                <a:spcPct val="250000"/>
              </a:lnSpc>
              <a:buAutoNum type="arabicPeriod"/>
            </a:pPr>
            <a:r>
              <a:rPr lang="en-US" sz="1600" b="1" dirty="0">
                <a:latin typeface="Times New Roman" panose="02020603050405020304" pitchFamily="18" charset="0"/>
                <a:cs typeface="Times New Roman" panose="02020603050405020304" pitchFamily="18" charset="0"/>
              </a:rPr>
              <a:t>Find Why People were Dying due to Heart Attacks </a:t>
            </a:r>
          </a:p>
          <a:p>
            <a:pPr marL="342900" indent="-342900" algn="just">
              <a:lnSpc>
                <a:spcPct val="250000"/>
              </a:lnSpc>
              <a:buAutoNum type="arabicPeriod"/>
            </a:pPr>
            <a:r>
              <a:rPr lang="en-US" sz="1600" b="1" dirty="0">
                <a:latin typeface="Times New Roman" panose="02020603050405020304" pitchFamily="18" charset="0"/>
                <a:cs typeface="Times New Roman" panose="02020603050405020304" pitchFamily="18" charset="0"/>
              </a:rPr>
              <a:t>Show the side effects of Heart Diseases</a:t>
            </a:r>
          </a:p>
          <a:p>
            <a:pPr marL="342900" indent="-342900" algn="just">
              <a:lnSpc>
                <a:spcPct val="250000"/>
              </a:lnSpc>
              <a:buAutoNum type="arabicPeriod"/>
            </a:pPr>
            <a:r>
              <a:rPr lang="en-US" sz="1600" b="1" dirty="0">
                <a:latin typeface="Times New Roman" panose="02020603050405020304" pitchFamily="18" charset="0"/>
                <a:cs typeface="Times New Roman" panose="02020603050405020304" pitchFamily="18" charset="0"/>
              </a:rPr>
              <a:t>Try to predict the Heart attack before it's too late </a:t>
            </a:r>
          </a:p>
          <a:p>
            <a:pPr marL="342900" indent="-342900" algn="just">
              <a:lnSpc>
                <a:spcPct val="250000"/>
              </a:lnSpc>
              <a:buAutoNum type="arabicPeriod"/>
            </a:pPr>
            <a:r>
              <a:rPr lang="en-US" sz="1600" b="1" dirty="0">
                <a:latin typeface="Times New Roman" panose="02020603050405020304" pitchFamily="18" charset="0"/>
                <a:cs typeface="Times New Roman" panose="02020603050405020304" pitchFamily="18" charset="0"/>
              </a:rPr>
              <a:t>Give some advice for people to prevent themselves from getting a Heart Attack</a:t>
            </a:r>
          </a:p>
        </p:txBody>
      </p:sp>
      <p:pic>
        <p:nvPicPr>
          <p:cNvPr id="8" name="Graphic 7" descr="Worried face with solid fill with solid fill">
            <a:extLst>
              <a:ext uri="{FF2B5EF4-FFF2-40B4-BE49-F238E27FC236}">
                <a16:creationId xmlns:a16="http://schemas.microsoft.com/office/drawing/2014/main" id="{530B7E74-1CAA-E517-EE4F-9B5F6C64B9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994" y="2897024"/>
            <a:ext cx="386697" cy="386697"/>
          </a:xfrm>
          <a:prstGeom prst="rect">
            <a:avLst/>
          </a:prstGeom>
        </p:spPr>
      </p:pic>
      <p:pic>
        <p:nvPicPr>
          <p:cNvPr id="12" name="Graphic 11" descr="Left Brain with solid fill">
            <a:extLst>
              <a:ext uri="{FF2B5EF4-FFF2-40B4-BE49-F238E27FC236}">
                <a16:creationId xmlns:a16="http://schemas.microsoft.com/office/drawing/2014/main" id="{FB967487-90CE-E784-0384-6DAD7C3D09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2994" y="4104572"/>
            <a:ext cx="420458" cy="386697"/>
          </a:xfrm>
          <a:prstGeom prst="rect">
            <a:avLst/>
          </a:prstGeom>
        </p:spPr>
      </p:pic>
      <p:pic>
        <p:nvPicPr>
          <p:cNvPr id="14" name="Graphic 13" descr="Body builder with solid fill">
            <a:extLst>
              <a:ext uri="{FF2B5EF4-FFF2-40B4-BE49-F238E27FC236}">
                <a16:creationId xmlns:a16="http://schemas.microsoft.com/office/drawing/2014/main" id="{EDFAD1C1-2D6F-C6C1-A533-59CA5CC715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1455" y="4641449"/>
            <a:ext cx="393982" cy="393982"/>
          </a:xfrm>
          <a:prstGeom prst="rect">
            <a:avLst/>
          </a:prstGeom>
        </p:spPr>
      </p:pic>
      <p:pic>
        <p:nvPicPr>
          <p:cNvPr id="16" name="Graphic 15" descr="Comment Heart Break with solid fill">
            <a:extLst>
              <a:ext uri="{FF2B5EF4-FFF2-40B4-BE49-F238E27FC236}">
                <a16:creationId xmlns:a16="http://schemas.microsoft.com/office/drawing/2014/main" id="{75D533E5-C234-1026-3D10-889A420ECD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74030" y="3505913"/>
            <a:ext cx="457200" cy="457200"/>
          </a:xfrm>
          <a:prstGeom prst="rect">
            <a:avLst/>
          </a:prstGeom>
        </p:spPr>
      </p:pic>
    </p:spTree>
    <p:extLst>
      <p:ext uri="{BB962C8B-B14F-4D97-AF65-F5344CB8AC3E}">
        <p14:creationId xmlns:p14="http://schemas.microsoft.com/office/powerpoint/2010/main" val="349242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F45F14-C8E8-676A-7F95-F36DE5BD275A}"/>
              </a:ext>
            </a:extLst>
          </p:cNvPr>
          <p:cNvSpPr txBox="1"/>
          <p:nvPr/>
        </p:nvSpPr>
        <p:spPr>
          <a:xfrm>
            <a:off x="632460" y="1385352"/>
            <a:ext cx="4953000" cy="400110"/>
          </a:xfrm>
          <a:prstGeom prst="rect">
            <a:avLst/>
          </a:prstGeom>
          <a:noFill/>
        </p:spPr>
        <p:txBody>
          <a:bodyPr wrap="square">
            <a:spAutoFit/>
          </a:bodyPr>
          <a:lstStyle/>
          <a:p>
            <a:pPr algn="l"/>
            <a:r>
              <a:rPr lang="en-US" sz="2000" b="1" i="0" dirty="0">
                <a:solidFill>
                  <a:srgbClr val="000000"/>
                </a:solidFill>
                <a:effectLst/>
                <a:latin typeface="Times New Roman" panose="02020603050405020304" pitchFamily="18" charset="0"/>
                <a:cs typeface="Times New Roman" panose="02020603050405020304" pitchFamily="18" charset="0"/>
              </a:rPr>
              <a:t>Analysis Based on Gender</a:t>
            </a:r>
          </a:p>
        </p:txBody>
      </p:sp>
      <p:pic>
        <p:nvPicPr>
          <p:cNvPr id="5" name="Picture 4">
            <a:extLst>
              <a:ext uri="{FF2B5EF4-FFF2-40B4-BE49-F238E27FC236}">
                <a16:creationId xmlns:a16="http://schemas.microsoft.com/office/drawing/2014/main" id="{EA6F1C68-8544-969B-5192-692B0E123AE2}"/>
              </a:ext>
            </a:extLst>
          </p:cNvPr>
          <p:cNvPicPr>
            <a:picLocks noChangeAspect="1"/>
          </p:cNvPicPr>
          <p:nvPr/>
        </p:nvPicPr>
        <p:blipFill>
          <a:blip r:embed="rId2"/>
          <a:stretch>
            <a:fillRect/>
          </a:stretch>
        </p:blipFill>
        <p:spPr>
          <a:xfrm>
            <a:off x="6337199" y="2424052"/>
            <a:ext cx="3143264" cy="33515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694993A0-04A9-9283-94A2-A049457D51E9}"/>
              </a:ext>
            </a:extLst>
          </p:cNvPr>
          <p:cNvPicPr>
            <a:picLocks noChangeAspect="1"/>
          </p:cNvPicPr>
          <p:nvPr/>
        </p:nvPicPr>
        <p:blipFill rotWithShape="1">
          <a:blip r:embed="rId3"/>
          <a:srcRect t="3230"/>
          <a:stretch/>
        </p:blipFill>
        <p:spPr>
          <a:xfrm>
            <a:off x="632460" y="2728171"/>
            <a:ext cx="4689070" cy="274331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DA47FF61-89EA-86F0-0B20-D951F668B8D0}"/>
              </a:ext>
            </a:extLst>
          </p:cNvPr>
          <p:cNvSpPr txBox="1"/>
          <p:nvPr/>
        </p:nvSpPr>
        <p:spPr>
          <a:xfrm>
            <a:off x="632460" y="1935480"/>
            <a:ext cx="70104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Q. What is the percentage of effected people by Heart Disease based on gender</a:t>
            </a:r>
          </a:p>
        </p:txBody>
      </p:sp>
      <p:sp>
        <p:nvSpPr>
          <p:cNvPr id="9" name="TextBox 8">
            <a:extLst>
              <a:ext uri="{FF2B5EF4-FFF2-40B4-BE49-F238E27FC236}">
                <a16:creationId xmlns:a16="http://schemas.microsoft.com/office/drawing/2014/main" id="{9F171A0E-7C64-4723-1FD1-46031C2C23B5}"/>
              </a:ext>
            </a:extLst>
          </p:cNvPr>
          <p:cNvSpPr txBox="1"/>
          <p:nvPr/>
        </p:nvSpPr>
        <p:spPr>
          <a:xfrm>
            <a:off x="1013460" y="5676545"/>
            <a:ext cx="4572000"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As we see most effected people were Males</a:t>
            </a:r>
          </a:p>
        </p:txBody>
      </p:sp>
      <p:sp>
        <p:nvSpPr>
          <p:cNvPr id="13" name="TextBox 12">
            <a:extLst>
              <a:ext uri="{FF2B5EF4-FFF2-40B4-BE49-F238E27FC236}">
                <a16:creationId xmlns:a16="http://schemas.microsoft.com/office/drawing/2014/main" id="{3CD3B5F1-6676-EF18-7CEC-F4538CE5C614}"/>
              </a:ext>
            </a:extLst>
          </p:cNvPr>
          <p:cNvSpPr txBox="1"/>
          <p:nvPr/>
        </p:nvSpPr>
        <p:spPr>
          <a:xfrm>
            <a:off x="475180" y="188704"/>
            <a:ext cx="5267560" cy="742511"/>
          </a:xfrm>
          <a:prstGeom prst="rect">
            <a:avLst/>
          </a:prstGeom>
          <a:noFill/>
        </p:spPr>
        <p:txBody>
          <a:bodyPr wrap="square">
            <a:spAutoFit/>
          </a:bodyPr>
          <a:lstStyle/>
          <a:p>
            <a:pPr algn="just">
              <a:lnSpc>
                <a:spcPct val="150000"/>
              </a:lnSpc>
            </a:pPr>
            <a:r>
              <a:rPr lang="en-US" sz="3200" b="1" dirty="0">
                <a:solidFill>
                  <a:schemeClr val="bg1"/>
                </a:solidFill>
                <a:latin typeface="Times New Roman" panose="02020603050405020304" pitchFamily="18" charset="0"/>
                <a:cs typeface="Times New Roman" panose="02020603050405020304" pitchFamily="18" charset="0"/>
              </a:rPr>
              <a:t>Data Analysis</a:t>
            </a:r>
          </a:p>
        </p:txBody>
      </p:sp>
    </p:spTree>
    <p:extLst>
      <p:ext uri="{BB962C8B-B14F-4D97-AF65-F5344CB8AC3E}">
        <p14:creationId xmlns:p14="http://schemas.microsoft.com/office/powerpoint/2010/main" val="3648459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A4A29E-771D-96B0-81E1-F9FAFA2AB590}"/>
              </a:ext>
            </a:extLst>
          </p:cNvPr>
          <p:cNvPicPr>
            <a:picLocks noChangeAspect="1"/>
          </p:cNvPicPr>
          <p:nvPr/>
        </p:nvPicPr>
        <p:blipFill>
          <a:blip r:embed="rId2"/>
          <a:stretch>
            <a:fillRect/>
          </a:stretch>
        </p:blipFill>
        <p:spPr>
          <a:xfrm>
            <a:off x="155764" y="2083257"/>
            <a:ext cx="5010631" cy="22799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B8A31335-CF33-AC45-D210-8824E0A5A9DF}"/>
              </a:ext>
            </a:extLst>
          </p:cNvPr>
          <p:cNvSpPr txBox="1"/>
          <p:nvPr/>
        </p:nvSpPr>
        <p:spPr>
          <a:xfrm>
            <a:off x="360064" y="1302587"/>
            <a:ext cx="5591156"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Q. Who were Care about its health Males or Females?</a:t>
            </a:r>
          </a:p>
        </p:txBody>
      </p:sp>
      <p:sp>
        <p:nvSpPr>
          <p:cNvPr id="6" name="TextBox 5">
            <a:extLst>
              <a:ext uri="{FF2B5EF4-FFF2-40B4-BE49-F238E27FC236}">
                <a16:creationId xmlns:a16="http://schemas.microsoft.com/office/drawing/2014/main" id="{02CD28E1-BA59-8406-80D9-B5413B3E7FDE}"/>
              </a:ext>
            </a:extLst>
          </p:cNvPr>
          <p:cNvSpPr txBox="1"/>
          <p:nvPr/>
        </p:nvSpPr>
        <p:spPr>
          <a:xfrm>
            <a:off x="1158458" y="4643588"/>
            <a:ext cx="3005244"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600" dirty="0">
                <a:latin typeface="Times New Roman" panose="02020603050405020304" pitchFamily="18" charset="0"/>
                <a:cs typeface="Times New Roman" panose="02020603050405020304" pitchFamily="18" charset="0"/>
              </a:rPr>
              <a:t>Average BMI for Males is greater</a:t>
            </a:r>
          </a:p>
        </p:txBody>
      </p:sp>
      <p:cxnSp>
        <p:nvCxnSpPr>
          <p:cNvPr id="12" name="Connector: Elbow 11">
            <a:extLst>
              <a:ext uri="{FF2B5EF4-FFF2-40B4-BE49-F238E27FC236}">
                <a16:creationId xmlns:a16="http://schemas.microsoft.com/office/drawing/2014/main" id="{6856B0FF-59C0-BB04-B809-7432560555D0}"/>
              </a:ext>
            </a:extLst>
          </p:cNvPr>
          <p:cNvCxnSpPr>
            <a:cxnSpLocks/>
            <a:endCxn id="6" idx="1"/>
          </p:cNvCxnSpPr>
          <p:nvPr/>
        </p:nvCxnSpPr>
        <p:spPr>
          <a:xfrm rot="16200000" flipH="1">
            <a:off x="-55478" y="3598929"/>
            <a:ext cx="1478518" cy="9493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7D2A37E-7F75-8819-398C-4C543485A15D}"/>
              </a:ext>
            </a:extLst>
          </p:cNvPr>
          <p:cNvPicPr>
            <a:picLocks noChangeAspect="1"/>
          </p:cNvPicPr>
          <p:nvPr/>
        </p:nvPicPr>
        <p:blipFill>
          <a:blip r:embed="rId3"/>
          <a:stretch>
            <a:fillRect/>
          </a:stretch>
        </p:blipFill>
        <p:spPr>
          <a:xfrm>
            <a:off x="4776152" y="1894175"/>
            <a:ext cx="4282440" cy="32342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3" name="TextBox 22">
            <a:extLst>
              <a:ext uri="{FF2B5EF4-FFF2-40B4-BE49-F238E27FC236}">
                <a16:creationId xmlns:a16="http://schemas.microsoft.com/office/drawing/2014/main" id="{90888448-6B0E-2CFB-0EDC-F17BB9F2FF19}"/>
              </a:ext>
            </a:extLst>
          </p:cNvPr>
          <p:cNvSpPr txBox="1"/>
          <p:nvPr/>
        </p:nvSpPr>
        <p:spPr>
          <a:xfrm>
            <a:off x="4181902" y="5478780"/>
            <a:ext cx="4771598"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600" dirty="0">
                <a:latin typeface="Times New Roman" panose="02020603050405020304" pitchFamily="18" charset="0"/>
                <a:cs typeface="Times New Roman" panose="02020603050405020304" pitchFamily="18" charset="0"/>
              </a:rPr>
              <a:t>Its now obvious why Average BMI for Males is greater </a:t>
            </a:r>
          </a:p>
        </p:txBody>
      </p:sp>
      <p:cxnSp>
        <p:nvCxnSpPr>
          <p:cNvPr id="25" name="Connector: Elbow 24">
            <a:extLst>
              <a:ext uri="{FF2B5EF4-FFF2-40B4-BE49-F238E27FC236}">
                <a16:creationId xmlns:a16="http://schemas.microsoft.com/office/drawing/2014/main" id="{5D5B52EA-098F-33CD-DECB-8113DE6FAAA6}"/>
              </a:ext>
            </a:extLst>
          </p:cNvPr>
          <p:cNvCxnSpPr>
            <a:cxnSpLocks/>
            <a:stCxn id="17" idx="0"/>
            <a:endCxn id="23" idx="3"/>
          </p:cNvCxnSpPr>
          <p:nvPr/>
        </p:nvCxnSpPr>
        <p:spPr>
          <a:xfrm flipH="1">
            <a:off x="8953500" y="3511276"/>
            <a:ext cx="105092" cy="2136781"/>
          </a:xfrm>
          <a:prstGeom prst="bentConnector3">
            <a:avLst>
              <a:gd name="adj1" fmla="val -21752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764204"/>
      </p:ext>
    </p:extLst>
  </p:cSld>
  <p:clrMapOvr>
    <a:masterClrMapping/>
  </p:clrMapOvr>
</p:sld>
</file>

<file path=ppt/theme/theme1.xml><?xml version="1.0" encoding="utf-8"?>
<a:theme xmlns:a="http://schemas.openxmlformats.org/drawingml/2006/main"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4562</TotalTime>
  <Words>561</Words>
  <Application>Microsoft Office PowerPoint</Application>
  <PresentationFormat>Custom</PresentationFormat>
  <Paragraphs>92</Paragraphs>
  <Slides>27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Segoe UI</vt:lpstr>
      <vt:lpstr>Helvetica</vt:lpstr>
      <vt:lpstr>Malgun Gothic</vt:lpstr>
      <vt:lpstr>Calibri</vt:lpstr>
      <vt:lpstr>DM Sans</vt:lpstr>
      <vt:lpstr>Wingdings</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sena.kim</dc:creator>
  <cp:lastModifiedBy>Ahmed Elsayed Rashad Mohamed 1900730</cp:lastModifiedBy>
  <cp:revision>17</cp:revision>
  <dcterms:created xsi:type="dcterms:W3CDTF">2019-08-14T11:07:19Z</dcterms:created>
  <dcterms:modified xsi:type="dcterms:W3CDTF">2022-11-01T10:13:03Z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